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0" r:id="rId6"/>
    <p:sldId id="259" r:id="rId7"/>
    <p:sldId id="261" r:id="rId8"/>
    <p:sldId id="263" r:id="rId9"/>
    <p:sldId id="264" r:id="rId10"/>
    <p:sldId id="262"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1B291D-27AE-45BA-B569-F2B9762243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F01D71D4-E667-449D-91B3-7B9FA9838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65EA063D-4403-4718-80EF-DBB26A427238}"/>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4C468952-E518-4A9E-A85D-5C99FC4AD394}"/>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0223D7C5-3543-463E-B81B-400E4DF7E3C5}"/>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145511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934B5B-741B-4D76-B3B8-7E29466FFC6A}"/>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EFB1F47D-E0CF-4DB2-96D2-52617B3D32F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090E50DD-8A1D-404B-B836-BEA227C2AA87}"/>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C3E62C8E-D892-4BBB-B5B8-522BBDE8CBA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4C09755-8F26-4BBE-A152-176D57E0E509}"/>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315156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F84AF95-D381-4EC3-8016-061BFE1562D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83BDAD30-DCB2-40E1-8CE6-AF5DAD65E07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6B853DEC-7B9D-4147-B164-0E2B3F5EFD71}"/>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FE1E7BDF-A049-47C6-B9F7-F1BDF002B24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25B14089-3AEA-4008-BBF8-41404E2FCAEF}"/>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207522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212E1B-EC94-4775-9D76-CCA977E91D00}"/>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20AFA34-8B6E-41A3-B929-70E16F53864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02F945FC-D9D3-4273-BEC9-E2434A35F591}"/>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3F86F290-60FE-4591-8464-ACA253908D2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D64490B8-7986-4095-9788-8CFEA95FAF3D}"/>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86047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DFDCE-E1C7-4D28-B35F-CA6E53BFB8F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48B6A838-C317-42A0-93C3-0EF0D83F53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39D5433-FEBE-4A27-8B50-54731AF40301}"/>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07C4C7A4-F268-4195-9C9B-24738721E890}"/>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A68C1259-C6F4-4576-AD15-111279FE49DD}"/>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250871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E4CBAE-8549-4270-A7D7-1F3F0CC72A9B}"/>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FD3C295A-EA44-4BFA-BA49-5824BB7383A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0944216E-0AB1-4AFB-BFDF-E42BF6101D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EABD14B-C64E-4AE3-AAAC-AB26E6F9FD3A}"/>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6" name="Espace réservé du pied de page 5">
            <a:extLst>
              <a:ext uri="{FF2B5EF4-FFF2-40B4-BE49-F238E27FC236}">
                <a16:creationId xmlns:a16="http://schemas.microsoft.com/office/drawing/2014/main" id="{FFBA9E56-80E6-4AD0-B5B9-FB1427C3717E}"/>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D6A43F36-2ABF-4678-B419-95CD51DD5A5D}"/>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264997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714C14-7659-44E9-927A-B0EEDB366603}"/>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CDD62603-C804-419D-83BA-C343F3B95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E9371D4-A63E-4B51-AB26-55945896CD4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C6D261F1-B41F-41E5-A27C-0826BBA72A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CAD2E7-FDA4-45EF-8EFF-9E44F49A4F2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1BB6D75F-28D9-46FB-8C1A-7D26DD5FEA86}"/>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8" name="Espace réservé du pied de page 7">
            <a:extLst>
              <a:ext uri="{FF2B5EF4-FFF2-40B4-BE49-F238E27FC236}">
                <a16:creationId xmlns:a16="http://schemas.microsoft.com/office/drawing/2014/main" id="{82E9CBD6-78EE-4149-8FA7-7C540AAF6B38}"/>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7AECF6F7-C311-4ED4-B77D-A3FC6C9F21EF}"/>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188308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914DF3-BFDA-46CD-9525-9133873417E8}"/>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98CDAF28-4341-416C-B4A9-858EEC2D78B5}"/>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4" name="Espace réservé du pied de page 3">
            <a:extLst>
              <a:ext uri="{FF2B5EF4-FFF2-40B4-BE49-F238E27FC236}">
                <a16:creationId xmlns:a16="http://schemas.microsoft.com/office/drawing/2014/main" id="{00105222-0E7F-408D-BAA5-8CDBD4820E87}"/>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D20BDA1A-25C0-44ED-8092-449FD0AB22FC}"/>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55374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90F407-CB70-4FBF-973F-4E06CA8F25E7}"/>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3" name="Espace réservé du pied de page 2">
            <a:extLst>
              <a:ext uri="{FF2B5EF4-FFF2-40B4-BE49-F238E27FC236}">
                <a16:creationId xmlns:a16="http://schemas.microsoft.com/office/drawing/2014/main" id="{F52C4D98-D4BB-4093-B723-10B43AE5590C}"/>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CD6354AC-AFAF-4D20-8F0A-25B78CEC0F30}"/>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296751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6FB5EE-DDBF-461B-B339-832487C6DA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BAB1E75C-E4E5-4B10-97DA-280FDC70A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997DB80B-3A8E-4300-8D6C-E98EFD3B4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C9F8E85-FEE2-435C-B9AF-CAE688CCA191}"/>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6" name="Espace réservé du pied de page 5">
            <a:extLst>
              <a:ext uri="{FF2B5EF4-FFF2-40B4-BE49-F238E27FC236}">
                <a16:creationId xmlns:a16="http://schemas.microsoft.com/office/drawing/2014/main" id="{363665A2-DB9A-4A91-B2ED-14B6B97CB18C}"/>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C97EE941-FE7C-47A5-B229-A7322CD2C792}"/>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202716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3EFB15-E049-4264-820A-3E22720D3F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E248DF91-CD7B-48E0-A71D-30E75EA5E6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4485A5B9-5100-4D7B-9000-29A00A175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F38E17-7DC5-4516-A9EC-99DA1E590E32}"/>
              </a:ext>
            </a:extLst>
          </p:cNvPr>
          <p:cNvSpPr>
            <a:spLocks noGrp="1"/>
          </p:cNvSpPr>
          <p:nvPr>
            <p:ph type="dt" sz="half" idx="10"/>
          </p:nvPr>
        </p:nvSpPr>
        <p:spPr/>
        <p:txBody>
          <a:bodyPr/>
          <a:lstStyle/>
          <a:p>
            <a:fld id="{C5C14A37-98E5-42B1-AA87-5AFE7170E4D9}" type="datetimeFigureOut">
              <a:rPr lang="fr-CH" smtClean="0"/>
              <a:t>01.09.2023</a:t>
            </a:fld>
            <a:endParaRPr lang="fr-CH"/>
          </a:p>
        </p:txBody>
      </p:sp>
      <p:sp>
        <p:nvSpPr>
          <p:cNvPr id="6" name="Espace réservé du pied de page 5">
            <a:extLst>
              <a:ext uri="{FF2B5EF4-FFF2-40B4-BE49-F238E27FC236}">
                <a16:creationId xmlns:a16="http://schemas.microsoft.com/office/drawing/2014/main" id="{79B18123-1161-4DBE-8B90-E96316F0A694}"/>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1E3ECA41-E528-4356-881B-D1D2FC2A9634}"/>
              </a:ext>
            </a:extLst>
          </p:cNvPr>
          <p:cNvSpPr>
            <a:spLocks noGrp="1"/>
          </p:cNvSpPr>
          <p:nvPr>
            <p:ph type="sldNum" sz="quarter" idx="12"/>
          </p:nvPr>
        </p:nvSpPr>
        <p:spPr/>
        <p:txBody>
          <a:bodyPr/>
          <a:lstStyle/>
          <a:p>
            <a:fld id="{A572F97A-ECAD-4944-B4FF-3A99CFAF235A}" type="slidenum">
              <a:rPr lang="fr-CH" smtClean="0"/>
              <a:t>‹N°›</a:t>
            </a:fld>
            <a:endParaRPr lang="fr-CH"/>
          </a:p>
        </p:txBody>
      </p:sp>
    </p:spTree>
    <p:extLst>
      <p:ext uri="{BB962C8B-B14F-4D97-AF65-F5344CB8AC3E}">
        <p14:creationId xmlns:p14="http://schemas.microsoft.com/office/powerpoint/2010/main" val="1809832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714E3ED-0B6D-41D7-962F-2AD9BBBDFC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F067D314-F7B3-4A7D-8E39-260984F9E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C013C04-EF9D-44F6-B554-9123E72CFC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14A37-98E5-42B1-AA87-5AFE7170E4D9}" type="datetimeFigureOut">
              <a:rPr lang="fr-CH" smtClean="0"/>
              <a:t>01.09.2023</a:t>
            </a:fld>
            <a:endParaRPr lang="fr-CH"/>
          </a:p>
        </p:txBody>
      </p:sp>
      <p:sp>
        <p:nvSpPr>
          <p:cNvPr id="5" name="Espace réservé du pied de page 4">
            <a:extLst>
              <a:ext uri="{FF2B5EF4-FFF2-40B4-BE49-F238E27FC236}">
                <a16:creationId xmlns:a16="http://schemas.microsoft.com/office/drawing/2014/main" id="{ECAE71DC-69B7-4653-8F3E-F178A98B7C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F6563C56-2451-46AA-9BBA-B44014A6DD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2F97A-ECAD-4944-B4FF-3A99CFAF235A}" type="slidenum">
              <a:rPr lang="fr-CH" smtClean="0"/>
              <a:t>‹N°›</a:t>
            </a:fld>
            <a:endParaRPr lang="fr-CH"/>
          </a:p>
        </p:txBody>
      </p:sp>
    </p:spTree>
    <p:extLst>
      <p:ext uri="{BB962C8B-B14F-4D97-AF65-F5344CB8AC3E}">
        <p14:creationId xmlns:p14="http://schemas.microsoft.com/office/powerpoint/2010/main" val="2735751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EF1AA-F8EC-4C2F-A147-2E4C3E7B85A1}"/>
              </a:ext>
            </a:extLst>
          </p:cNvPr>
          <p:cNvSpPr>
            <a:spLocks noGrp="1"/>
          </p:cNvSpPr>
          <p:nvPr>
            <p:ph type="ctrTitle"/>
          </p:nvPr>
        </p:nvSpPr>
        <p:spPr>
          <a:xfrm>
            <a:off x="0" y="1882066"/>
            <a:ext cx="11354540" cy="914400"/>
          </a:xfrm>
        </p:spPr>
        <p:txBody>
          <a:bodyPr>
            <a:normAutofit fontScale="90000"/>
          </a:bodyPr>
          <a:lstStyle/>
          <a:p>
            <a:r>
              <a:rPr lang="fr-CH" dirty="0">
                <a:highlight>
                  <a:srgbClr val="FFFF00"/>
                </a:highlight>
              </a:rPr>
              <a:t>Les </a:t>
            </a:r>
            <a:r>
              <a:rPr lang="fr-CH" dirty="0" err="1">
                <a:highlight>
                  <a:srgbClr val="FFFF00"/>
                </a:highlight>
              </a:rPr>
              <a:t>Néobanques</a:t>
            </a:r>
            <a:r>
              <a:rPr lang="fr-CH" dirty="0">
                <a:highlight>
                  <a:srgbClr val="FFFF00"/>
                </a:highlight>
              </a:rPr>
              <a:t> </a:t>
            </a:r>
            <a:br>
              <a:rPr lang="fr-CH" dirty="0">
                <a:highlight>
                  <a:srgbClr val="FFFF00"/>
                </a:highlight>
              </a:rPr>
            </a:br>
            <a:r>
              <a:rPr lang="fr-FR" b="0" i="0" dirty="0">
                <a:solidFill>
                  <a:srgbClr val="374151"/>
                </a:solidFill>
                <a:effectLst/>
                <a:highlight>
                  <a:srgbClr val="FFFF00"/>
                </a:highlight>
                <a:latin typeface="Söhne"/>
              </a:rPr>
              <a:t>Révolution dans le secteur financier</a:t>
            </a:r>
            <a:endParaRPr lang="fr-CH" dirty="0">
              <a:highlight>
                <a:srgbClr val="FFFF00"/>
              </a:highlight>
            </a:endParaRPr>
          </a:p>
        </p:txBody>
      </p:sp>
      <p:sp>
        <p:nvSpPr>
          <p:cNvPr id="3" name="Sous-titre 2">
            <a:extLst>
              <a:ext uri="{FF2B5EF4-FFF2-40B4-BE49-F238E27FC236}">
                <a16:creationId xmlns:a16="http://schemas.microsoft.com/office/drawing/2014/main" id="{E87546D9-6E44-4B12-A764-9D63427D548B}"/>
              </a:ext>
            </a:extLst>
          </p:cNvPr>
          <p:cNvSpPr>
            <a:spLocks noGrp="1"/>
          </p:cNvSpPr>
          <p:nvPr>
            <p:ph type="subTitle" idx="1"/>
          </p:nvPr>
        </p:nvSpPr>
        <p:spPr>
          <a:xfrm>
            <a:off x="-1" y="2379216"/>
            <a:ext cx="11967099" cy="4128116"/>
          </a:xfrm>
        </p:spPr>
        <p:txBody>
          <a:bodyPr/>
          <a:lstStyle/>
          <a:p>
            <a:endParaRPr lang="fr-CH" dirty="0"/>
          </a:p>
          <a:p>
            <a:endParaRPr lang="fr-FR" b="0" i="0" dirty="0">
              <a:solidFill>
                <a:srgbClr val="374151"/>
              </a:solidFill>
              <a:effectLst/>
              <a:latin typeface="Söhne"/>
            </a:endParaRPr>
          </a:p>
          <a:p>
            <a:endParaRPr lang="fr-FR" dirty="0">
              <a:solidFill>
                <a:srgbClr val="374151"/>
              </a:solidFill>
              <a:latin typeface="Söhne"/>
            </a:endParaRPr>
          </a:p>
          <a:p>
            <a:r>
              <a:rPr lang="fr-FR" b="0" i="0" dirty="0">
                <a:solidFill>
                  <a:srgbClr val="374151"/>
                </a:solidFill>
                <a:effectLst/>
                <a:latin typeface="Söhne"/>
              </a:rPr>
              <a:t>Brève introduction sur les </a:t>
            </a:r>
            <a:r>
              <a:rPr lang="fr-FR" b="0" i="0" dirty="0" err="1">
                <a:solidFill>
                  <a:srgbClr val="374151"/>
                </a:solidFill>
                <a:effectLst/>
                <a:latin typeface="Söhne"/>
              </a:rPr>
              <a:t>néobanques</a:t>
            </a:r>
            <a:r>
              <a:rPr lang="fr-FR" b="0" i="0" dirty="0">
                <a:solidFill>
                  <a:srgbClr val="374151"/>
                </a:solidFill>
                <a:effectLst/>
                <a:latin typeface="Söhne"/>
              </a:rPr>
              <a:t> et leur émergence en tant qu'acteurs de remplacement à terme du secteur bancaire traditionnel.</a:t>
            </a:r>
            <a:endParaRPr lang="fr-CH" dirty="0"/>
          </a:p>
        </p:txBody>
      </p:sp>
      <p:pic>
        <p:nvPicPr>
          <p:cNvPr id="6" name="Image 5">
            <a:extLst>
              <a:ext uri="{FF2B5EF4-FFF2-40B4-BE49-F238E27FC236}">
                <a16:creationId xmlns:a16="http://schemas.microsoft.com/office/drawing/2014/main" id="{C0486ABF-9575-4904-80F0-4D32BE1162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527" y="0"/>
            <a:ext cx="1887482" cy="1414991"/>
          </a:xfrm>
          <a:prstGeom prst="rect">
            <a:avLst/>
          </a:prstGeom>
        </p:spPr>
      </p:pic>
      <p:graphicFrame>
        <p:nvGraphicFramePr>
          <p:cNvPr id="5" name="Tableau 4">
            <a:extLst>
              <a:ext uri="{FF2B5EF4-FFF2-40B4-BE49-F238E27FC236}">
                <a16:creationId xmlns:a16="http://schemas.microsoft.com/office/drawing/2014/main" id="{7D018B6A-C7B5-4E67-8610-C5A433C1DB9D}"/>
              </a:ext>
            </a:extLst>
          </p:cNvPr>
          <p:cNvGraphicFramePr>
            <a:graphicFrameLocks noGrp="1"/>
          </p:cNvGraphicFramePr>
          <p:nvPr>
            <p:extLst>
              <p:ext uri="{D42A27DB-BD31-4B8C-83A1-F6EECF244321}">
                <p14:modId xmlns:p14="http://schemas.microsoft.com/office/powerpoint/2010/main" val="680497024"/>
              </p:ext>
            </p:extLst>
          </p:nvPr>
        </p:nvGraphicFramePr>
        <p:xfrm>
          <a:off x="2565400" y="19975"/>
          <a:ext cx="4013200" cy="1163955"/>
        </p:xfrm>
        <a:graphic>
          <a:graphicData uri="http://schemas.openxmlformats.org/drawingml/2006/table">
            <a:tbl>
              <a:tblPr>
                <a:tableStyleId>{5C22544A-7EE6-4342-B048-85BDC9FD1C3A}</a:tableStyleId>
              </a:tblPr>
              <a:tblGrid>
                <a:gridCol w="3418150">
                  <a:extLst>
                    <a:ext uri="{9D8B030D-6E8A-4147-A177-3AD203B41FA5}">
                      <a16:colId xmlns:a16="http://schemas.microsoft.com/office/drawing/2014/main" val="257468897"/>
                    </a:ext>
                  </a:extLst>
                </a:gridCol>
                <a:gridCol w="98827">
                  <a:extLst>
                    <a:ext uri="{9D8B030D-6E8A-4147-A177-3AD203B41FA5}">
                      <a16:colId xmlns:a16="http://schemas.microsoft.com/office/drawing/2014/main" val="2350666967"/>
                    </a:ext>
                  </a:extLst>
                </a:gridCol>
                <a:gridCol w="496223">
                  <a:extLst>
                    <a:ext uri="{9D8B030D-6E8A-4147-A177-3AD203B41FA5}">
                      <a16:colId xmlns:a16="http://schemas.microsoft.com/office/drawing/2014/main" val="616854125"/>
                    </a:ext>
                  </a:extLst>
                </a:gridCol>
              </a:tblGrid>
              <a:tr h="180975">
                <a:tc gridSpan="2">
                  <a:txBody>
                    <a:bodyPr/>
                    <a:lstStyle/>
                    <a:p>
                      <a:pPr algn="l" fontAlgn="b"/>
                      <a:r>
                        <a:rPr lang="fr-CH" sz="1200" u="none" strike="noStrike" dirty="0">
                          <a:effectLst/>
                        </a:rPr>
                        <a:t>AMATEMPERATURE   Sàrl</a:t>
                      </a:r>
                      <a:endParaRPr lang="fr-CH" sz="1200" b="1" i="1" u="none" strike="noStrike" dirty="0">
                        <a:solidFill>
                          <a:srgbClr val="0000FF"/>
                        </a:solidFill>
                        <a:effectLst/>
                        <a:latin typeface="Times New Roman" panose="02020603050405020304" pitchFamily="18" charset="0"/>
                      </a:endParaRPr>
                    </a:p>
                  </a:txBody>
                  <a:tcPr marL="0" marR="0" marT="0" marB="0" anchor="b"/>
                </a:tc>
                <a:tc hMerge="1">
                  <a:txBody>
                    <a:bodyPr/>
                    <a:lstStyle/>
                    <a:p>
                      <a:endParaRPr lang="fr-CH"/>
                    </a:p>
                  </a:txBody>
                  <a:tcPr/>
                </a:tc>
                <a:tc>
                  <a:txBody>
                    <a:bodyPr/>
                    <a:lstStyle/>
                    <a:p>
                      <a:pPr algn="r" fontAlgn="b"/>
                      <a:endParaRPr lang="fr-CH" sz="1200" b="1"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850019221"/>
                  </a:ext>
                </a:extLst>
              </a:tr>
              <a:tr h="180975">
                <a:tc gridSpan="2">
                  <a:txBody>
                    <a:bodyPr/>
                    <a:lstStyle/>
                    <a:p>
                      <a:pPr algn="l" fontAlgn="b"/>
                      <a:r>
                        <a:rPr lang="fr-FR" sz="1000" u="none" strike="noStrike" dirty="0">
                          <a:effectLst/>
                        </a:rPr>
                        <a:t>Le spécialiste des systèmes de prévention sanitaires</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a:txBody>
                    <a:bodyPr/>
                    <a:lstStyle/>
                    <a:p>
                      <a:pPr algn="l" fontAlgn="b"/>
                      <a:endParaRPr lang="fr-CH" sz="1000" b="1" i="0" u="none" strike="noStrike">
                        <a:effectLst/>
                        <a:latin typeface="Tahoma" panose="020B0604030504040204" pitchFamily="34" charset="0"/>
                      </a:endParaRPr>
                    </a:p>
                  </a:txBody>
                  <a:tcPr marL="0" marR="0" marT="0" marB="0" anchor="b"/>
                </a:tc>
                <a:extLst>
                  <a:ext uri="{0D108BD9-81ED-4DB2-BD59-A6C34878D82A}">
                    <a16:rowId xmlns:a16="http://schemas.microsoft.com/office/drawing/2014/main" val="2083780055"/>
                  </a:ext>
                </a:extLst>
              </a:tr>
              <a:tr h="171450">
                <a:tc gridSpan="3">
                  <a:txBody>
                    <a:bodyPr/>
                    <a:lstStyle/>
                    <a:p>
                      <a:pPr algn="l" fontAlgn="b"/>
                      <a:r>
                        <a:rPr lang="fr-FR" sz="1000" u="none" strike="noStrike" dirty="0">
                          <a:effectLst/>
                        </a:rPr>
                        <a:t>Températures: Mesures,  Contrôles, alarmes, certifications</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hMerge="1">
                  <a:txBody>
                    <a:bodyPr/>
                    <a:lstStyle/>
                    <a:p>
                      <a:endParaRPr lang="fr-CH"/>
                    </a:p>
                  </a:txBody>
                  <a:tcPr/>
                </a:tc>
                <a:extLst>
                  <a:ext uri="{0D108BD9-81ED-4DB2-BD59-A6C34878D82A}">
                    <a16:rowId xmlns:a16="http://schemas.microsoft.com/office/drawing/2014/main" val="1996654587"/>
                  </a:ext>
                </a:extLst>
              </a:tr>
              <a:tr h="17145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u="none" strike="noStrike" dirty="0">
                          <a:effectLst/>
                        </a:rPr>
                        <a:t>Mesures de paramètres physiques de laboratoires</a:t>
                      </a:r>
                      <a:endParaRPr lang="fr-FR" sz="1000" b="1" i="1" u="none" strike="noStrike" dirty="0">
                        <a:effectLst/>
                        <a:latin typeface="Tahoma" panose="020B0604030504040204" pitchFamily="34" charset="0"/>
                      </a:endParaRPr>
                    </a:p>
                    <a:p>
                      <a:pPr algn="l" fontAlgn="b"/>
                      <a:r>
                        <a:rPr lang="fr-CH" sz="1000" b="1" i="1" u="none" strike="noStrike" dirty="0">
                          <a:effectLst/>
                          <a:latin typeface="Tahoma" panose="020B0604030504040204" pitchFamily="34" charset="0"/>
                        </a:rPr>
                        <a:t>Tel: 021 646 39 47</a:t>
                      </a:r>
                    </a:p>
                  </a:txBody>
                  <a:tcPr marL="0" marR="0" marT="0" marB="0" anchor="b"/>
                </a:tc>
                <a:tc>
                  <a:txBody>
                    <a:bodyPr/>
                    <a:lstStyle/>
                    <a:p>
                      <a:pPr algn="l" fontAlgn="b"/>
                      <a:endParaRPr lang="fr-CH" sz="1000" b="1" i="1" u="none" strike="noStrike">
                        <a:effectLst/>
                        <a:latin typeface="Tahoma" panose="020B0604030504040204" pitchFamily="34" charset="0"/>
                      </a:endParaRPr>
                    </a:p>
                  </a:txBody>
                  <a:tcPr marL="0" marR="0" marT="0" marB="0" anchor="b"/>
                </a:tc>
                <a:tc>
                  <a:txBody>
                    <a:bodyPr/>
                    <a:lstStyle/>
                    <a:p>
                      <a:pPr algn="l" fontAlgn="b"/>
                      <a:endParaRPr lang="fr-CH" sz="1000" b="1" i="0" u="none" strike="noStrike">
                        <a:effectLst/>
                        <a:latin typeface="Tahoma" panose="020B0604030504040204" pitchFamily="34" charset="0"/>
                      </a:endParaRPr>
                    </a:p>
                  </a:txBody>
                  <a:tcPr marL="0" marR="0" marT="0" marB="0" anchor="b"/>
                </a:tc>
                <a:extLst>
                  <a:ext uri="{0D108BD9-81ED-4DB2-BD59-A6C34878D82A}">
                    <a16:rowId xmlns:a16="http://schemas.microsoft.com/office/drawing/2014/main" val="4177125442"/>
                  </a:ext>
                </a:extLst>
              </a:tr>
              <a:tr h="161925">
                <a:tc gridSpan="2">
                  <a:txBody>
                    <a:bodyPr/>
                    <a:lstStyle/>
                    <a:p>
                      <a:pPr algn="l" fontAlgn="b"/>
                      <a:r>
                        <a:rPr lang="fr-FR" sz="1000" u="none" strike="noStrike" dirty="0">
                          <a:effectLst/>
                        </a:rPr>
                        <a:t>Rue du Valentin, 34  et demi     1004 Lausanne</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a:txBody>
                    <a:bodyPr/>
                    <a:lstStyle/>
                    <a:p>
                      <a:pPr algn="l" fontAlgn="b"/>
                      <a:endParaRPr lang="fr-CH" sz="1000" b="1" i="0" u="none" strike="noStrike" dirty="0">
                        <a:effectLst/>
                        <a:latin typeface="Tahoma" panose="020B0604030504040204" pitchFamily="34" charset="0"/>
                      </a:endParaRPr>
                    </a:p>
                  </a:txBody>
                  <a:tcPr marL="0" marR="0" marT="0" marB="0" anchor="b"/>
                </a:tc>
                <a:extLst>
                  <a:ext uri="{0D108BD9-81ED-4DB2-BD59-A6C34878D82A}">
                    <a16:rowId xmlns:a16="http://schemas.microsoft.com/office/drawing/2014/main" val="448264702"/>
                  </a:ext>
                </a:extLst>
              </a:tr>
              <a:tr h="161925">
                <a:tc gridSpan="2">
                  <a:txBody>
                    <a:bodyPr/>
                    <a:lstStyle/>
                    <a:p>
                      <a:pPr algn="l" fontAlgn="b"/>
                      <a:r>
                        <a:rPr lang="fr-CH" sz="1000" u="none" strike="noStrike" dirty="0" err="1">
                          <a:effectLst/>
                        </a:rPr>
                        <a:t>Num</a:t>
                      </a:r>
                      <a:r>
                        <a:rPr lang="fr-CH" sz="1000" u="none" strike="noStrike" dirty="0">
                          <a:effectLst/>
                        </a:rPr>
                        <a:t> TVA : CHE-112.848.078TVA</a:t>
                      </a:r>
                      <a:endParaRPr lang="fr-CH" sz="1000" b="1" i="0" u="none" strike="noStrike" dirty="0">
                        <a:effectLst/>
                        <a:latin typeface="Arial" panose="020B0604020202020204" pitchFamily="34" charset="0"/>
                      </a:endParaRPr>
                    </a:p>
                  </a:txBody>
                  <a:tcPr marL="0" marR="0" marT="0" marB="0" anchor="b"/>
                </a:tc>
                <a:tc hMerge="1">
                  <a:txBody>
                    <a:bodyPr/>
                    <a:lstStyle/>
                    <a:p>
                      <a:endParaRPr lang="fr-CH"/>
                    </a:p>
                  </a:txBody>
                  <a:tcPr/>
                </a:tc>
                <a:tc>
                  <a:txBody>
                    <a:bodyPr/>
                    <a:lstStyle/>
                    <a:p>
                      <a:pPr algn="l" fontAlgn="b"/>
                      <a:endParaRPr lang="fr-CH" sz="1000" b="1" i="0" u="none" strike="noStrike" dirty="0">
                        <a:effectLst/>
                        <a:latin typeface="Tahoma" panose="020B0604030504040204" pitchFamily="34" charset="0"/>
                      </a:endParaRPr>
                    </a:p>
                  </a:txBody>
                  <a:tcPr marL="0" marR="0" marT="0" marB="0" anchor="b"/>
                </a:tc>
                <a:extLst>
                  <a:ext uri="{0D108BD9-81ED-4DB2-BD59-A6C34878D82A}">
                    <a16:rowId xmlns:a16="http://schemas.microsoft.com/office/drawing/2014/main" val="95257275"/>
                  </a:ext>
                </a:extLst>
              </a:tr>
            </a:tbl>
          </a:graphicData>
        </a:graphic>
      </p:graphicFrame>
    </p:spTree>
    <p:extLst>
      <p:ext uri="{BB962C8B-B14F-4D97-AF65-F5344CB8AC3E}">
        <p14:creationId xmlns:p14="http://schemas.microsoft.com/office/powerpoint/2010/main" val="372671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D93031-2C2B-4FF5-8956-9F885E83A7AB}"/>
              </a:ext>
            </a:extLst>
          </p:cNvPr>
          <p:cNvSpPr>
            <a:spLocks noGrp="1"/>
          </p:cNvSpPr>
          <p:nvPr>
            <p:ph type="title"/>
          </p:nvPr>
        </p:nvSpPr>
        <p:spPr/>
        <p:txBody>
          <a:bodyPr/>
          <a:lstStyle/>
          <a:p>
            <a:r>
              <a:rPr lang="fr-CH" dirty="0"/>
              <a:t>MERCI DE VOTRE ATTENTION !   </a:t>
            </a:r>
            <a:r>
              <a:rPr lang="fr-CH" dirty="0">
                <a:sym typeface="Wingdings" panose="05000000000000000000" pitchFamily="2" charset="2"/>
              </a:rPr>
              <a:t></a:t>
            </a:r>
            <a:endParaRPr lang="fr-CH" dirty="0"/>
          </a:p>
        </p:txBody>
      </p:sp>
      <p:pic>
        <p:nvPicPr>
          <p:cNvPr id="4" name="Espace réservé du contenu 3">
            <a:extLst>
              <a:ext uri="{FF2B5EF4-FFF2-40B4-BE49-F238E27FC236}">
                <a16:creationId xmlns:a16="http://schemas.microsoft.com/office/drawing/2014/main" id="{C6C8115A-9D14-4D36-B334-585539CE2B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6472" y="2262410"/>
            <a:ext cx="4639056" cy="3477768"/>
          </a:xfrm>
          <a:prstGeom prst="rect">
            <a:avLst/>
          </a:prstGeom>
        </p:spPr>
      </p:pic>
      <p:graphicFrame>
        <p:nvGraphicFramePr>
          <p:cNvPr id="3" name="Tableau 2">
            <a:extLst>
              <a:ext uri="{FF2B5EF4-FFF2-40B4-BE49-F238E27FC236}">
                <a16:creationId xmlns:a16="http://schemas.microsoft.com/office/drawing/2014/main" id="{60FF5FB7-0499-4915-AD1D-79EDFF5CBEC9}"/>
              </a:ext>
            </a:extLst>
          </p:cNvPr>
          <p:cNvGraphicFramePr>
            <a:graphicFrameLocks noGrp="1"/>
          </p:cNvGraphicFramePr>
          <p:nvPr/>
        </p:nvGraphicFramePr>
        <p:xfrm>
          <a:off x="838200" y="1825625"/>
          <a:ext cx="4013200" cy="1573530"/>
        </p:xfrm>
        <a:graphic>
          <a:graphicData uri="http://schemas.openxmlformats.org/drawingml/2006/table">
            <a:tbl>
              <a:tblPr>
                <a:tableStyleId>{5C22544A-7EE6-4342-B048-85BDC9FD1C3A}</a:tableStyleId>
              </a:tblPr>
              <a:tblGrid>
                <a:gridCol w="3418150">
                  <a:extLst>
                    <a:ext uri="{9D8B030D-6E8A-4147-A177-3AD203B41FA5}">
                      <a16:colId xmlns:a16="http://schemas.microsoft.com/office/drawing/2014/main" val="2260242001"/>
                    </a:ext>
                  </a:extLst>
                </a:gridCol>
                <a:gridCol w="98827">
                  <a:extLst>
                    <a:ext uri="{9D8B030D-6E8A-4147-A177-3AD203B41FA5}">
                      <a16:colId xmlns:a16="http://schemas.microsoft.com/office/drawing/2014/main" val="3177191945"/>
                    </a:ext>
                  </a:extLst>
                </a:gridCol>
                <a:gridCol w="496223">
                  <a:extLst>
                    <a:ext uri="{9D8B030D-6E8A-4147-A177-3AD203B41FA5}">
                      <a16:colId xmlns:a16="http://schemas.microsoft.com/office/drawing/2014/main" val="4008227690"/>
                    </a:ext>
                  </a:extLst>
                </a:gridCol>
              </a:tblGrid>
              <a:tr h="180975">
                <a:tc gridSpan="2">
                  <a:txBody>
                    <a:bodyPr/>
                    <a:lstStyle/>
                    <a:p>
                      <a:pPr algn="l" fontAlgn="b"/>
                      <a:r>
                        <a:rPr lang="fr-CH" sz="1200" u="none" strike="noStrike" dirty="0">
                          <a:effectLst/>
                        </a:rPr>
                        <a:t>AMATEMPERATURE   Sàrl</a:t>
                      </a:r>
                      <a:endParaRPr lang="fr-CH" sz="1200" b="1" i="1" u="none" strike="noStrike" dirty="0">
                        <a:solidFill>
                          <a:srgbClr val="0000FF"/>
                        </a:solidFill>
                        <a:effectLst/>
                        <a:latin typeface="Times New Roman" panose="02020603050405020304" pitchFamily="18" charset="0"/>
                      </a:endParaRPr>
                    </a:p>
                  </a:txBody>
                  <a:tcPr marL="0" marR="0" marT="0" marB="0" anchor="b"/>
                </a:tc>
                <a:tc hMerge="1">
                  <a:txBody>
                    <a:bodyPr/>
                    <a:lstStyle/>
                    <a:p>
                      <a:endParaRPr lang="fr-CH"/>
                    </a:p>
                  </a:txBody>
                  <a:tcPr/>
                </a:tc>
                <a:tc>
                  <a:txBody>
                    <a:bodyPr/>
                    <a:lstStyle/>
                    <a:p>
                      <a:endParaRPr lang="fr-CH"/>
                    </a:p>
                  </a:txBody>
                  <a:tcPr marL="0" marR="0" marT="0" marB="0" anchor="b"/>
                </a:tc>
                <a:extLst>
                  <a:ext uri="{0D108BD9-81ED-4DB2-BD59-A6C34878D82A}">
                    <a16:rowId xmlns:a16="http://schemas.microsoft.com/office/drawing/2014/main" val="2450576274"/>
                  </a:ext>
                </a:extLst>
              </a:tr>
              <a:tr h="180975">
                <a:tc gridSpan="2">
                  <a:txBody>
                    <a:bodyPr/>
                    <a:lstStyle/>
                    <a:p>
                      <a:pPr algn="l" fontAlgn="b"/>
                      <a:r>
                        <a:rPr lang="fr-FR" sz="1000" u="none" strike="noStrike" dirty="0">
                          <a:effectLst/>
                        </a:rPr>
                        <a:t>Le spécialiste des systèmes de prévention sanitaires</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a:txBody>
                    <a:bodyPr/>
                    <a:lstStyle/>
                    <a:p>
                      <a:endParaRPr lang="fr-CH"/>
                    </a:p>
                  </a:txBody>
                  <a:tcPr marL="0" marR="0" marT="0" marB="0" anchor="b"/>
                </a:tc>
                <a:extLst>
                  <a:ext uri="{0D108BD9-81ED-4DB2-BD59-A6C34878D82A}">
                    <a16:rowId xmlns:a16="http://schemas.microsoft.com/office/drawing/2014/main" val="1604828227"/>
                  </a:ext>
                </a:extLst>
              </a:tr>
              <a:tr h="171450">
                <a:tc gridSpan="3">
                  <a:txBody>
                    <a:bodyPr/>
                    <a:lstStyle/>
                    <a:p>
                      <a:pPr algn="l" fontAlgn="b"/>
                      <a:r>
                        <a:rPr lang="fr-FR" sz="1000" u="none" strike="noStrike" dirty="0">
                          <a:effectLst/>
                        </a:rPr>
                        <a:t>Températures: Mesures,  Contrôles, alarmes, certifications</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hMerge="1">
                  <a:txBody>
                    <a:bodyPr/>
                    <a:lstStyle/>
                    <a:p>
                      <a:endParaRPr lang="fr-CH"/>
                    </a:p>
                  </a:txBody>
                  <a:tcPr/>
                </a:tc>
                <a:extLst>
                  <a:ext uri="{0D108BD9-81ED-4DB2-BD59-A6C34878D82A}">
                    <a16:rowId xmlns:a16="http://schemas.microsoft.com/office/drawing/2014/main" val="832026376"/>
                  </a:ext>
                </a:extLst>
              </a:tr>
              <a:tr h="17145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u="none" strike="noStrike" dirty="0">
                          <a:effectLst/>
                        </a:rPr>
                        <a:t>Mesures de paramètres physiques de laboratoires</a:t>
                      </a:r>
                      <a:endParaRPr lang="fr-FR" sz="1000" b="1" i="1" u="none" strike="noStrike" dirty="0">
                        <a:effectLst/>
                        <a:latin typeface="Tahoma" panose="020B0604030504040204" pitchFamily="34" charset="0"/>
                      </a:endParaRPr>
                    </a:p>
                    <a:p>
                      <a:pPr algn="l" fontAlgn="b"/>
                      <a:r>
                        <a:rPr lang="fr-CH" sz="1000" b="1" i="1" u="none" strike="noStrike" dirty="0">
                          <a:effectLst/>
                          <a:latin typeface="Tahoma" panose="020B0604030504040204" pitchFamily="34" charset="0"/>
                        </a:rPr>
                        <a:t>Tel: 021 646 39 47</a:t>
                      </a:r>
                    </a:p>
                  </a:txBody>
                  <a:tcPr marL="0" marR="0" marT="0" marB="0" anchor="b"/>
                </a:tc>
                <a:tc>
                  <a:txBody>
                    <a:bodyPr/>
                    <a:lstStyle/>
                    <a:p>
                      <a:endParaRPr lang="fr-CH"/>
                    </a:p>
                  </a:txBody>
                  <a:tcPr marL="0" marR="0" marT="0" marB="0" anchor="b"/>
                </a:tc>
                <a:tc>
                  <a:txBody>
                    <a:bodyPr/>
                    <a:lstStyle/>
                    <a:p>
                      <a:endParaRPr lang="fr-CH"/>
                    </a:p>
                  </a:txBody>
                  <a:tcPr marL="0" marR="0" marT="0" marB="0" anchor="b"/>
                </a:tc>
                <a:extLst>
                  <a:ext uri="{0D108BD9-81ED-4DB2-BD59-A6C34878D82A}">
                    <a16:rowId xmlns:a16="http://schemas.microsoft.com/office/drawing/2014/main" val="1393852323"/>
                  </a:ext>
                </a:extLst>
              </a:tr>
              <a:tr h="161925">
                <a:tc gridSpan="2">
                  <a:txBody>
                    <a:bodyPr/>
                    <a:lstStyle/>
                    <a:p>
                      <a:pPr algn="l" fontAlgn="b"/>
                      <a:r>
                        <a:rPr lang="fr-FR" sz="1000" u="none" strike="noStrike" dirty="0">
                          <a:effectLst/>
                        </a:rPr>
                        <a:t>Rue du Valentin, 34  et demi     1004 Lausanne</a:t>
                      </a:r>
                      <a:endParaRPr lang="fr-FR" sz="1000" b="1" i="1" u="none" strike="noStrike" dirty="0">
                        <a:effectLst/>
                        <a:latin typeface="Tahoma" panose="020B0604030504040204" pitchFamily="34" charset="0"/>
                      </a:endParaRPr>
                    </a:p>
                  </a:txBody>
                  <a:tcPr marL="0" marR="0" marT="0" marB="0" anchor="b"/>
                </a:tc>
                <a:tc hMerge="1">
                  <a:txBody>
                    <a:bodyPr/>
                    <a:lstStyle/>
                    <a:p>
                      <a:endParaRPr lang="fr-CH"/>
                    </a:p>
                  </a:txBody>
                  <a:tcPr/>
                </a:tc>
                <a:tc>
                  <a:txBody>
                    <a:bodyPr/>
                    <a:lstStyle/>
                    <a:p>
                      <a:endParaRPr lang="fr-CH"/>
                    </a:p>
                  </a:txBody>
                  <a:tcPr marL="0" marR="0" marT="0" marB="0" anchor="b"/>
                </a:tc>
                <a:extLst>
                  <a:ext uri="{0D108BD9-81ED-4DB2-BD59-A6C34878D82A}">
                    <a16:rowId xmlns:a16="http://schemas.microsoft.com/office/drawing/2014/main" val="1305231265"/>
                  </a:ext>
                </a:extLst>
              </a:tr>
              <a:tr h="161925">
                <a:tc gridSpan="2">
                  <a:txBody>
                    <a:bodyPr/>
                    <a:lstStyle/>
                    <a:p>
                      <a:pPr algn="l" fontAlgn="b"/>
                      <a:r>
                        <a:rPr lang="fr-CH" sz="1000" u="none" strike="noStrike" dirty="0" err="1">
                          <a:effectLst/>
                        </a:rPr>
                        <a:t>Num</a:t>
                      </a:r>
                      <a:r>
                        <a:rPr lang="fr-CH" sz="1000" u="none" strike="noStrike" dirty="0">
                          <a:effectLst/>
                        </a:rPr>
                        <a:t> TVA : CHE-112.848.078TVA</a:t>
                      </a:r>
                      <a:endParaRPr lang="fr-CH" sz="1000" b="1" i="0" u="none" strike="noStrike" dirty="0">
                        <a:effectLst/>
                        <a:latin typeface="Arial" panose="020B0604020202020204" pitchFamily="34" charset="0"/>
                      </a:endParaRPr>
                    </a:p>
                  </a:txBody>
                  <a:tcPr marL="0" marR="0" marT="0" marB="0" anchor="b"/>
                </a:tc>
                <a:tc hMerge="1">
                  <a:txBody>
                    <a:bodyPr/>
                    <a:lstStyle/>
                    <a:p>
                      <a:endParaRPr lang="fr-CH"/>
                    </a:p>
                  </a:txBody>
                  <a:tcPr/>
                </a:tc>
                <a:tc>
                  <a:txBody>
                    <a:bodyPr/>
                    <a:lstStyle/>
                    <a:p>
                      <a:endParaRPr lang="fr-CH" dirty="0"/>
                    </a:p>
                  </a:txBody>
                  <a:tcPr marL="0" marR="0" marT="0" marB="0" anchor="b"/>
                </a:tc>
                <a:extLst>
                  <a:ext uri="{0D108BD9-81ED-4DB2-BD59-A6C34878D82A}">
                    <a16:rowId xmlns:a16="http://schemas.microsoft.com/office/drawing/2014/main" val="585571447"/>
                  </a:ext>
                </a:extLst>
              </a:tr>
            </a:tbl>
          </a:graphicData>
        </a:graphic>
      </p:graphicFrame>
    </p:spTree>
    <p:extLst>
      <p:ext uri="{BB962C8B-B14F-4D97-AF65-F5344CB8AC3E}">
        <p14:creationId xmlns:p14="http://schemas.microsoft.com/office/powerpoint/2010/main" val="64181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B9DEA-7403-14EB-4FD1-1610CFC728F1}"/>
              </a:ext>
            </a:extLst>
          </p:cNvPr>
          <p:cNvSpPr>
            <a:spLocks noGrp="1"/>
          </p:cNvSpPr>
          <p:nvPr>
            <p:ph type="title"/>
          </p:nvPr>
        </p:nvSpPr>
        <p:spPr/>
        <p:txBody>
          <a:bodyPr/>
          <a:lstStyle/>
          <a:p>
            <a:r>
              <a:rPr lang="fr-CH" dirty="0"/>
              <a:t>Plan</a:t>
            </a:r>
          </a:p>
        </p:txBody>
      </p:sp>
      <p:sp>
        <p:nvSpPr>
          <p:cNvPr id="3" name="Espace réservé du contenu 2">
            <a:extLst>
              <a:ext uri="{FF2B5EF4-FFF2-40B4-BE49-F238E27FC236}">
                <a16:creationId xmlns:a16="http://schemas.microsoft.com/office/drawing/2014/main" id="{09E42A35-577D-EA10-F28D-48271C241612}"/>
              </a:ext>
            </a:extLst>
          </p:cNvPr>
          <p:cNvSpPr>
            <a:spLocks noGrp="1"/>
          </p:cNvSpPr>
          <p:nvPr>
            <p:ph idx="1"/>
          </p:nvPr>
        </p:nvSpPr>
        <p:spPr/>
        <p:txBody>
          <a:bodyPr/>
          <a:lstStyle/>
          <a:p>
            <a:r>
              <a:rPr lang="fr-CH" dirty="0"/>
              <a:t>Qu’est-ce qu’une </a:t>
            </a:r>
            <a:r>
              <a:rPr lang="fr-CH" dirty="0" err="1"/>
              <a:t>néobanque</a:t>
            </a:r>
            <a:r>
              <a:rPr lang="fr-CH" dirty="0"/>
              <a:t> et quand sont elles apparues ?</a:t>
            </a:r>
          </a:p>
          <a:p>
            <a:r>
              <a:rPr lang="fr-CH" dirty="0"/>
              <a:t>Avantages et inconvénients</a:t>
            </a:r>
          </a:p>
          <a:p>
            <a:r>
              <a:rPr lang="fr-CH" dirty="0"/>
              <a:t>Réglementation FINMA</a:t>
            </a:r>
          </a:p>
          <a:p>
            <a:r>
              <a:rPr lang="fr-CH" dirty="0"/>
              <a:t>16 </a:t>
            </a:r>
            <a:r>
              <a:rPr lang="fr-CH" dirty="0" err="1"/>
              <a:t>néobanques</a:t>
            </a:r>
            <a:r>
              <a:rPr lang="fr-CH" dirty="0"/>
              <a:t> en Suisse avec notation </a:t>
            </a:r>
            <a:r>
              <a:rPr lang="fr-CH" dirty="0" err="1"/>
              <a:t>Trustpilot</a:t>
            </a:r>
            <a:endParaRPr lang="fr-CH" dirty="0"/>
          </a:p>
          <a:p>
            <a:r>
              <a:rPr lang="fr-CH" dirty="0"/>
              <a:t>Conclusion</a:t>
            </a:r>
          </a:p>
          <a:p>
            <a:endParaRPr lang="fr-CH" dirty="0"/>
          </a:p>
        </p:txBody>
      </p:sp>
    </p:spTree>
    <p:extLst>
      <p:ext uri="{BB962C8B-B14F-4D97-AF65-F5344CB8AC3E}">
        <p14:creationId xmlns:p14="http://schemas.microsoft.com/office/powerpoint/2010/main" val="3382849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48D7C4-11C0-42FC-9586-C0E9772AA238}"/>
              </a:ext>
            </a:extLst>
          </p:cNvPr>
          <p:cNvSpPr>
            <a:spLocks noGrp="1"/>
          </p:cNvSpPr>
          <p:nvPr>
            <p:ph type="title"/>
          </p:nvPr>
        </p:nvSpPr>
        <p:spPr/>
        <p:txBody>
          <a:bodyPr/>
          <a:lstStyle/>
          <a:p>
            <a:r>
              <a:rPr lang="fr-CH" dirty="0"/>
              <a:t> </a:t>
            </a:r>
          </a:p>
        </p:txBody>
      </p:sp>
      <p:sp>
        <p:nvSpPr>
          <p:cNvPr id="3" name="Espace réservé du contenu 2">
            <a:extLst>
              <a:ext uri="{FF2B5EF4-FFF2-40B4-BE49-F238E27FC236}">
                <a16:creationId xmlns:a16="http://schemas.microsoft.com/office/drawing/2014/main" id="{3E6C76FD-0603-4AC5-8B9A-4D9019A771CE}"/>
              </a:ext>
            </a:extLst>
          </p:cNvPr>
          <p:cNvSpPr>
            <a:spLocks noGrp="1"/>
          </p:cNvSpPr>
          <p:nvPr>
            <p:ph idx="1"/>
          </p:nvPr>
        </p:nvSpPr>
        <p:spPr>
          <a:xfrm>
            <a:off x="838200" y="630315"/>
            <a:ext cx="10515600" cy="5546648"/>
          </a:xfrm>
        </p:spPr>
        <p:txBody>
          <a:bodyPr>
            <a:normAutofit fontScale="92500" lnSpcReduction="10000"/>
          </a:bodyPr>
          <a:lstStyle/>
          <a:p>
            <a:endParaRPr lang="fr-CH" dirty="0"/>
          </a:p>
          <a:p>
            <a:pPr>
              <a:buFontTx/>
              <a:buChar char="-"/>
            </a:pPr>
            <a:endParaRPr lang="fr-CH" dirty="0"/>
          </a:p>
          <a:p>
            <a:r>
              <a:rPr lang="fr-FR" b="0" i="0" dirty="0">
                <a:solidFill>
                  <a:srgbClr val="000000"/>
                </a:solidFill>
                <a:effectLst/>
                <a:latin typeface="agrandirnarrow"/>
              </a:rPr>
              <a:t>Les </a:t>
            </a:r>
            <a:r>
              <a:rPr lang="fr-FR" b="0" i="0" dirty="0" err="1">
                <a:solidFill>
                  <a:srgbClr val="000000"/>
                </a:solidFill>
                <a:effectLst/>
                <a:latin typeface="agrandirnarrow"/>
              </a:rPr>
              <a:t>néobanques</a:t>
            </a:r>
            <a:r>
              <a:rPr lang="fr-FR" b="0" i="0" dirty="0">
                <a:solidFill>
                  <a:srgbClr val="000000"/>
                </a:solidFill>
                <a:effectLst/>
                <a:latin typeface="agrandirnarrow"/>
              </a:rPr>
              <a:t> sont apparues à la suite de la crise financière de 2007 à 2009 dans le but de </a:t>
            </a:r>
            <a:r>
              <a:rPr lang="fr-FR" b="1" i="0" dirty="0">
                <a:solidFill>
                  <a:srgbClr val="000000"/>
                </a:solidFill>
                <a:effectLst/>
                <a:latin typeface="agrandirnarrow"/>
              </a:rPr>
              <a:t>disrupter le monde de la finance traditionnelle grâce au digital</a:t>
            </a:r>
            <a:r>
              <a:rPr lang="fr-FR" b="0" i="0" dirty="0">
                <a:solidFill>
                  <a:srgbClr val="000000"/>
                </a:solidFill>
                <a:effectLst/>
                <a:latin typeface="agrandirnarrow"/>
              </a:rPr>
              <a:t>. Ces sociétés de technologie financière (fintech) visent en effet à rationaliser les services bancaires à travers l’utilisation de technologies numériques innovantes. Les </a:t>
            </a:r>
            <a:r>
              <a:rPr lang="fr-FR" b="0" i="0" dirty="0" err="1">
                <a:solidFill>
                  <a:srgbClr val="000000"/>
                </a:solidFill>
                <a:effectLst/>
                <a:latin typeface="agrandirnarrow"/>
              </a:rPr>
              <a:t>néobanques</a:t>
            </a:r>
            <a:r>
              <a:rPr lang="fr-FR" b="0" i="0" dirty="0">
                <a:solidFill>
                  <a:srgbClr val="000000"/>
                </a:solidFill>
                <a:effectLst/>
                <a:latin typeface="agrandirnarrow"/>
              </a:rPr>
              <a:t> </a:t>
            </a:r>
            <a:r>
              <a:rPr lang="fr-FR" b="1" i="0" dirty="0">
                <a:solidFill>
                  <a:srgbClr val="000000"/>
                </a:solidFill>
                <a:effectLst/>
                <a:latin typeface="agrandirnarrow"/>
              </a:rPr>
              <a:t>privilégient une interaction purement digitale avec leurs clients</a:t>
            </a:r>
            <a:r>
              <a:rPr lang="fr-FR" b="0" i="0" dirty="0">
                <a:solidFill>
                  <a:srgbClr val="000000"/>
                </a:solidFill>
                <a:effectLst/>
                <a:latin typeface="agrandirnarrow"/>
              </a:rPr>
              <a:t>, notamment à travers leur smartphone. L’ouverture d’un compte et la gestion des opérations s’effectuent donc en toute autonomie et de manière </a:t>
            </a:r>
            <a:r>
              <a:rPr lang="fr-FR" b="1" i="0" dirty="0">
                <a:solidFill>
                  <a:srgbClr val="000000"/>
                </a:solidFill>
                <a:effectLst/>
                <a:latin typeface="agrandirnarrow"/>
              </a:rPr>
              <a:t>totalement dématérialisée.</a:t>
            </a:r>
          </a:p>
          <a:p>
            <a:pPr algn="just"/>
            <a:r>
              <a:rPr lang="fr-FR" b="0" i="0" dirty="0">
                <a:solidFill>
                  <a:srgbClr val="000000"/>
                </a:solidFill>
                <a:effectLst/>
                <a:latin typeface="agrandirnarrow"/>
              </a:rPr>
              <a:t>Chaque </a:t>
            </a:r>
            <a:r>
              <a:rPr lang="fr-FR" b="0" i="0" dirty="0" err="1">
                <a:solidFill>
                  <a:srgbClr val="000000"/>
                </a:solidFill>
                <a:effectLst/>
                <a:latin typeface="agrandirnarrow"/>
              </a:rPr>
              <a:t>néobanque</a:t>
            </a:r>
            <a:r>
              <a:rPr lang="fr-FR" b="0" i="0" dirty="0">
                <a:solidFill>
                  <a:srgbClr val="000000"/>
                </a:solidFill>
                <a:effectLst/>
                <a:latin typeface="agrandirnarrow"/>
              </a:rPr>
              <a:t> </a:t>
            </a:r>
            <a:r>
              <a:rPr lang="fr-FR" b="1" i="0" dirty="0">
                <a:solidFill>
                  <a:srgbClr val="000000"/>
                </a:solidFill>
                <a:effectLst/>
                <a:latin typeface="agrandirnarrow"/>
              </a:rPr>
              <a:t>dispose de sa propre application mobile et d’un site Internet</a:t>
            </a:r>
            <a:r>
              <a:rPr lang="fr-FR" b="0" i="0" dirty="0">
                <a:solidFill>
                  <a:srgbClr val="000000"/>
                </a:solidFill>
                <a:effectLst/>
                <a:latin typeface="agrandirnarrow"/>
              </a:rPr>
              <a:t>. De plus, en cas de besoin, l’établissement de paiement permet à ses clients de joindre un chargé de clientèle via une hotline ou un salon de discussion.</a:t>
            </a:r>
          </a:p>
          <a:p>
            <a:endParaRPr lang="fr-CH" dirty="0"/>
          </a:p>
        </p:txBody>
      </p:sp>
    </p:spTree>
    <p:extLst>
      <p:ext uri="{BB962C8B-B14F-4D97-AF65-F5344CB8AC3E}">
        <p14:creationId xmlns:p14="http://schemas.microsoft.com/office/powerpoint/2010/main" val="165454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9D01C8-CA90-47A0-99BE-DE5496A85AA5}"/>
              </a:ext>
            </a:extLst>
          </p:cNvPr>
          <p:cNvSpPr>
            <a:spLocks noGrp="1"/>
          </p:cNvSpPr>
          <p:nvPr>
            <p:ph type="title"/>
          </p:nvPr>
        </p:nvSpPr>
        <p:spPr/>
        <p:txBody>
          <a:bodyPr/>
          <a:lstStyle/>
          <a:p>
            <a:r>
              <a:rPr lang="fr-CH" u="sng" dirty="0">
                <a:effectLst>
                  <a:outerShdw blurRad="38100" dist="38100" dir="2700000" algn="tl">
                    <a:srgbClr val="000000">
                      <a:alpha val="43137"/>
                    </a:srgbClr>
                  </a:outerShdw>
                </a:effectLst>
              </a:rPr>
              <a:t>Avantages</a:t>
            </a:r>
            <a:r>
              <a:rPr lang="fr-CH" dirty="0"/>
              <a:t> et inconvénients</a:t>
            </a:r>
          </a:p>
        </p:txBody>
      </p:sp>
      <p:sp>
        <p:nvSpPr>
          <p:cNvPr id="3" name="Espace réservé du contenu 2">
            <a:extLst>
              <a:ext uri="{FF2B5EF4-FFF2-40B4-BE49-F238E27FC236}">
                <a16:creationId xmlns:a16="http://schemas.microsoft.com/office/drawing/2014/main" id="{3917F647-7E91-4336-A757-8B719C42C1D1}"/>
              </a:ext>
            </a:extLst>
          </p:cNvPr>
          <p:cNvSpPr>
            <a:spLocks noGrp="1"/>
          </p:cNvSpPr>
          <p:nvPr>
            <p:ph idx="1"/>
          </p:nvPr>
        </p:nvSpPr>
        <p:spPr/>
        <p:txBody>
          <a:bodyPr>
            <a:normAutofit/>
          </a:bodyPr>
          <a:lstStyle/>
          <a:p>
            <a:pPr algn="just">
              <a:lnSpc>
                <a:spcPts val="1650"/>
              </a:lnSpc>
              <a:spcAft>
                <a:spcPts val="800"/>
              </a:spcAft>
            </a:pP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La </a:t>
            </a:r>
            <a:r>
              <a:rPr lang="fr-CH" sz="1800" b="1" kern="0" dirty="0">
                <a:solidFill>
                  <a:srgbClr val="000000"/>
                </a:solidFill>
                <a:effectLst/>
                <a:latin typeface="agrandirnarrow"/>
                <a:ea typeface="Times New Roman" panose="02020603050405020304" pitchFamily="18" charset="0"/>
                <a:cs typeface="Times New Roman" panose="02020603050405020304" pitchFamily="18" charset="0"/>
              </a:rPr>
              <a:t>facilité d’accès et d’utilisation. (</a:t>
            </a: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Rapide et pas de </a:t>
            </a:r>
            <a:r>
              <a:rPr lang="fr-CH" sz="1800" kern="0" dirty="0" err="1">
                <a:solidFill>
                  <a:srgbClr val="000000"/>
                </a:solidFill>
                <a:effectLst/>
                <a:latin typeface="agrandirnarrow"/>
                <a:ea typeface="Times New Roman" panose="02020603050405020304" pitchFamily="18" charset="0"/>
                <a:cs typeface="Times New Roman" panose="02020603050405020304" pitchFamily="18" charset="0"/>
              </a:rPr>
              <a:t>papasseries</a:t>
            </a: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a:t>
            </a:r>
          </a:p>
          <a:p>
            <a:pPr algn="just">
              <a:lnSpc>
                <a:spcPts val="1650"/>
              </a:lnSpc>
              <a:spcAft>
                <a:spcPts val="800"/>
              </a:spcAft>
            </a:pPr>
            <a:r>
              <a:rPr lang="fr-CH" sz="1800" b="1" kern="0" dirty="0">
                <a:solidFill>
                  <a:srgbClr val="000000"/>
                </a:solidFill>
                <a:effectLst/>
                <a:latin typeface="agrandirnarrow"/>
                <a:ea typeface="Times New Roman" panose="02020603050405020304" pitchFamily="18" charset="0"/>
                <a:cs typeface="Times New Roman" panose="02020603050405020304" pitchFamily="18" charset="0"/>
              </a:rPr>
              <a:t>Gestion de son compte 24 h/24 et 7 j/7 via un smartphone en temps réel.</a:t>
            </a:r>
            <a:endParaRPr lang="fr-CH"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650"/>
              </a:lnSpc>
              <a:spcAft>
                <a:spcPts val="800"/>
              </a:spcAft>
            </a:pPr>
            <a:r>
              <a:rPr lang="fr-CH" sz="1800" b="1" kern="0" dirty="0">
                <a:solidFill>
                  <a:srgbClr val="000000"/>
                </a:solidFill>
                <a:effectLst/>
                <a:latin typeface="agrandirnarrow"/>
                <a:ea typeface="Times New Roman" panose="02020603050405020304" pitchFamily="18" charset="0"/>
                <a:cs typeface="Times New Roman" panose="02020603050405020304" pitchFamily="18" charset="0"/>
              </a:rPr>
              <a:t>Ouverture du compte très facile rapide complètement dématérialisée.</a:t>
            </a:r>
          </a:p>
          <a:p>
            <a:pPr algn="just">
              <a:lnSpc>
                <a:spcPts val="1650"/>
              </a:lnSpc>
              <a:spcAft>
                <a:spcPts val="800"/>
              </a:spcAft>
            </a:pPr>
            <a:r>
              <a:rPr lang="fr-CH" sz="1800" b="1" kern="0" dirty="0">
                <a:solidFill>
                  <a:srgbClr val="000000"/>
                </a:solidFill>
                <a:latin typeface="agrandirnarrow"/>
                <a:ea typeface="Times New Roman" panose="02020603050405020304" pitchFamily="18" charset="0"/>
                <a:cs typeface="Times New Roman" panose="02020603050405020304" pitchFamily="18" charset="0"/>
              </a:rPr>
              <a:t>T</a:t>
            </a:r>
            <a:r>
              <a:rPr lang="fr-CH" sz="1800" b="1" kern="0" dirty="0">
                <a:solidFill>
                  <a:srgbClr val="000000"/>
                </a:solidFill>
                <a:effectLst/>
                <a:latin typeface="agrandirnarrow"/>
                <a:ea typeface="Times New Roman" panose="02020603050405020304" pitchFamily="18" charset="0"/>
                <a:cs typeface="Times New Roman" panose="02020603050405020304" pitchFamily="18" charset="0"/>
              </a:rPr>
              <a:t>arifs réduits et très compétitifs (Pas de guichets, IA et automatisation)</a:t>
            </a:r>
          </a:p>
          <a:p>
            <a:pPr marL="0" indent="0" algn="just">
              <a:lnSpc>
                <a:spcPts val="1650"/>
              </a:lnSpc>
              <a:spcAft>
                <a:spcPts val="800"/>
              </a:spcAft>
              <a:buNone/>
            </a:pP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Possibilité de cash-back et taux d’intérêts épargne plus élevés, parrainages, gestion de budgets..</a:t>
            </a:r>
          </a:p>
          <a:p>
            <a:pPr marL="0" indent="0" algn="just">
              <a:lnSpc>
                <a:spcPts val="1650"/>
              </a:lnSpc>
              <a:spcAft>
                <a:spcPts val="800"/>
              </a:spcAft>
              <a:buNone/>
            </a:pP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Aucune condition de revenus n’est requise et les antécédents bancaires ne sont pas vérifiés.</a:t>
            </a:r>
          </a:p>
          <a:p>
            <a:pPr marL="0" indent="0" algn="just">
              <a:lnSpc>
                <a:spcPts val="1650"/>
              </a:lnSpc>
              <a:spcAft>
                <a:spcPts val="800"/>
              </a:spcAft>
              <a:buNone/>
            </a:pPr>
            <a:r>
              <a:rPr lang="fr-CH" sz="1800" kern="0" dirty="0">
                <a:solidFill>
                  <a:srgbClr val="000000"/>
                </a:solidFill>
                <a:latin typeface="agrandirnarrow"/>
                <a:ea typeface="Times New Roman" panose="02020603050405020304" pitchFamily="18" charset="0"/>
                <a:cs typeface="Times New Roman" panose="02020603050405020304" pitchFamily="18" charset="0"/>
              </a:rPr>
              <a:t>Souvent plusieurs cartes bancaires simultanées matérielles et/ou dématérialisées et/ou éphémères  qui permettent achat sur WEB en toute sécurité.</a:t>
            </a:r>
            <a:r>
              <a:rPr lang="fr-CH" sz="1800" kern="0" dirty="0">
                <a:solidFill>
                  <a:srgbClr val="000000"/>
                </a:solidFill>
                <a:effectLst/>
                <a:latin typeface="agrandirnarrow"/>
                <a:ea typeface="Times New Roman" panose="02020603050405020304" pitchFamily="18" charset="0"/>
                <a:cs typeface="Times New Roman" panose="02020603050405020304" pitchFamily="18" charset="0"/>
              </a:rPr>
              <a:t> </a:t>
            </a:r>
          </a:p>
          <a:p>
            <a:pPr marL="0" indent="0" algn="just">
              <a:lnSpc>
                <a:spcPts val="1650"/>
              </a:lnSpc>
              <a:spcAft>
                <a:spcPts val="800"/>
              </a:spcAft>
              <a:buNone/>
            </a:pPr>
            <a:r>
              <a:rPr lang="fr-CH" sz="1800" kern="0" dirty="0">
                <a:solidFill>
                  <a:srgbClr val="000000"/>
                </a:solidFill>
                <a:latin typeface="agrandirnarrow"/>
                <a:ea typeface="Calibri" panose="020F0502020204030204" pitchFamily="34" charset="0"/>
                <a:cs typeface="Times New Roman" panose="02020603050405020304" pitchFamily="18" charset="0"/>
              </a:rPr>
              <a:t>Niveau de sécurité renforcé avec demande de confirmation si achat suspect, blocage de carte en temps réel.</a:t>
            </a:r>
          </a:p>
          <a:p>
            <a:pPr marL="0" indent="0" algn="just">
              <a:lnSpc>
                <a:spcPts val="1650"/>
              </a:lnSpc>
              <a:spcAft>
                <a:spcPts val="800"/>
              </a:spcAft>
              <a:buNone/>
            </a:pPr>
            <a:r>
              <a:rPr lang="fr-CH" sz="1800" kern="0" dirty="0">
                <a:solidFill>
                  <a:srgbClr val="000000"/>
                </a:solidFill>
                <a:effectLst/>
                <a:latin typeface="agrandirnarrow"/>
                <a:ea typeface="Calibri" panose="020F0502020204030204" pitchFamily="34" charset="0"/>
                <a:cs typeface="Times New Roman" panose="02020603050405020304" pitchFamily="18" charset="0"/>
              </a:rPr>
              <a:t>Accès à des monnaies</a:t>
            </a:r>
            <a:r>
              <a:rPr lang="fr-CH" sz="1800" kern="0" dirty="0">
                <a:solidFill>
                  <a:srgbClr val="000000"/>
                </a:solidFill>
                <a:latin typeface="agrandirnarrow"/>
                <a:ea typeface="Calibri" panose="020F0502020204030204" pitchFamily="34" charset="0"/>
                <a:cs typeface="Times New Roman" panose="02020603050405020304" pitchFamily="18" charset="0"/>
              </a:rPr>
              <a:t>, cryptomonnaies, à des taux imbattables</a:t>
            </a:r>
            <a:endParaRPr lang="fr-C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H" dirty="0"/>
          </a:p>
        </p:txBody>
      </p:sp>
    </p:spTree>
    <p:extLst>
      <p:ext uri="{BB962C8B-B14F-4D97-AF65-F5344CB8AC3E}">
        <p14:creationId xmlns:p14="http://schemas.microsoft.com/office/powerpoint/2010/main" val="116355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B5B85D-2D28-4D03-BFB1-F560C87F3C62}"/>
              </a:ext>
            </a:extLst>
          </p:cNvPr>
          <p:cNvSpPr>
            <a:spLocks noGrp="1"/>
          </p:cNvSpPr>
          <p:nvPr>
            <p:ph type="title"/>
          </p:nvPr>
        </p:nvSpPr>
        <p:spPr/>
        <p:txBody>
          <a:bodyPr/>
          <a:lstStyle/>
          <a:p>
            <a:r>
              <a:rPr lang="fr-CH" dirty="0"/>
              <a:t>Avantages et </a:t>
            </a:r>
            <a:r>
              <a:rPr lang="fr-CH" u="sng" dirty="0">
                <a:effectLst>
                  <a:outerShdw blurRad="38100" dist="38100" dir="2700000" algn="tl">
                    <a:srgbClr val="000000">
                      <a:alpha val="43137"/>
                    </a:srgbClr>
                  </a:outerShdw>
                </a:effectLst>
              </a:rPr>
              <a:t>inconvénients</a:t>
            </a:r>
          </a:p>
        </p:txBody>
      </p:sp>
      <p:sp>
        <p:nvSpPr>
          <p:cNvPr id="3" name="Espace réservé du contenu 2">
            <a:extLst>
              <a:ext uri="{FF2B5EF4-FFF2-40B4-BE49-F238E27FC236}">
                <a16:creationId xmlns:a16="http://schemas.microsoft.com/office/drawing/2014/main" id="{F33D9DAB-DB01-4E44-80C4-F56ADA76057A}"/>
              </a:ext>
            </a:extLst>
          </p:cNvPr>
          <p:cNvSpPr>
            <a:spLocks noGrp="1"/>
          </p:cNvSpPr>
          <p:nvPr>
            <p:ph idx="1"/>
          </p:nvPr>
        </p:nvSpPr>
        <p:spPr/>
        <p:txBody>
          <a:bodyPr>
            <a:normAutofit/>
          </a:bodyPr>
          <a:lstStyle/>
          <a:p>
            <a:r>
              <a:rPr lang="fr-CH" sz="2400" dirty="0"/>
              <a:t>Déshumanisation</a:t>
            </a:r>
          </a:p>
          <a:p>
            <a:pPr algn="just">
              <a:lnSpc>
                <a:spcPts val="1650"/>
              </a:lnSpc>
              <a:spcAft>
                <a:spcPts val="800"/>
              </a:spcAft>
            </a:pPr>
            <a:r>
              <a:rPr lang="fr-CH" sz="2400" kern="0" dirty="0">
                <a:solidFill>
                  <a:srgbClr val="000000"/>
                </a:solidFill>
                <a:ea typeface="Times New Roman" panose="02020603050405020304" pitchFamily="18" charset="0"/>
                <a:cs typeface="Times New Roman" panose="02020603050405020304" pitchFamily="18" charset="0"/>
              </a:rPr>
              <a:t>N</a:t>
            </a:r>
            <a:r>
              <a:rPr lang="fr-CH" sz="2400" kern="0" dirty="0">
                <a:solidFill>
                  <a:srgbClr val="000000"/>
                </a:solidFill>
                <a:effectLst/>
                <a:ea typeface="Times New Roman" panose="02020603050405020304" pitchFamily="18" charset="0"/>
                <a:cs typeface="Times New Roman" panose="02020603050405020304" pitchFamily="18" charset="0"/>
              </a:rPr>
              <a:t>’autorisent pas les dépôts en espèces. </a:t>
            </a:r>
          </a:p>
          <a:p>
            <a:pPr algn="just">
              <a:lnSpc>
                <a:spcPts val="1650"/>
              </a:lnSpc>
              <a:spcAft>
                <a:spcPts val="800"/>
              </a:spcAft>
            </a:pPr>
            <a:r>
              <a:rPr lang="fr-CH" sz="2400" kern="0" dirty="0">
                <a:solidFill>
                  <a:srgbClr val="000000"/>
                </a:solidFill>
                <a:effectLst/>
                <a:ea typeface="Times New Roman" panose="02020603050405020304" pitchFamily="18" charset="0"/>
                <a:cs typeface="Times New Roman" panose="02020603050405020304" pitchFamily="18" charset="0"/>
              </a:rPr>
              <a:t>Ces banques ne peuvent pas proposer des certificats de dépôts, de découverts, de prêts. </a:t>
            </a:r>
            <a:endParaRPr lang="fr-CH" sz="2400" kern="100" dirty="0">
              <a:effectLst/>
              <a:ea typeface="Calibri" panose="020F0502020204030204" pitchFamily="34" charset="0"/>
              <a:cs typeface="Times New Roman" panose="02020603050405020304" pitchFamily="18" charset="0"/>
            </a:endParaRPr>
          </a:p>
          <a:p>
            <a:pPr algn="just">
              <a:lnSpc>
                <a:spcPts val="1650"/>
              </a:lnSpc>
              <a:spcAft>
                <a:spcPts val="800"/>
              </a:spcAft>
            </a:pPr>
            <a:r>
              <a:rPr lang="fr-CH" sz="2400" kern="0" dirty="0">
                <a:solidFill>
                  <a:srgbClr val="000000"/>
                </a:solidFill>
                <a:effectLst/>
                <a:ea typeface="Times New Roman" panose="02020603050405020304" pitchFamily="18" charset="0"/>
                <a:cs typeface="Times New Roman" panose="02020603050405020304" pitchFamily="18" charset="0"/>
              </a:rPr>
              <a:t>Les </a:t>
            </a:r>
            <a:r>
              <a:rPr lang="fr-CH" sz="2400" kern="0" dirty="0" err="1">
                <a:solidFill>
                  <a:srgbClr val="000000"/>
                </a:solidFill>
                <a:effectLst/>
                <a:ea typeface="Times New Roman" panose="02020603050405020304" pitchFamily="18" charset="0"/>
                <a:cs typeface="Times New Roman" panose="02020603050405020304" pitchFamily="18" charset="0"/>
              </a:rPr>
              <a:t>néobanques</a:t>
            </a:r>
            <a:r>
              <a:rPr lang="fr-CH" sz="2400" kern="0" dirty="0">
                <a:solidFill>
                  <a:srgbClr val="000000"/>
                </a:solidFill>
                <a:effectLst/>
                <a:ea typeface="Times New Roman" panose="02020603050405020304" pitchFamily="18" charset="0"/>
                <a:cs typeface="Times New Roman" panose="02020603050405020304" pitchFamily="18" charset="0"/>
              </a:rPr>
              <a:t> peuvent également souffrir d’un </a:t>
            </a:r>
            <a:r>
              <a:rPr lang="fr-CH" sz="2400" b="1" kern="0" dirty="0">
                <a:solidFill>
                  <a:srgbClr val="000000"/>
                </a:solidFill>
                <a:effectLst/>
                <a:ea typeface="Times New Roman" panose="02020603050405020304" pitchFamily="18" charset="0"/>
                <a:cs typeface="Times New Roman" panose="02020603050405020304" pitchFamily="18" charset="0"/>
              </a:rPr>
              <a:t>défaut de réglementation</a:t>
            </a:r>
            <a:r>
              <a:rPr lang="fr-CH" sz="2400" kern="0" dirty="0">
                <a:solidFill>
                  <a:srgbClr val="000000"/>
                </a:solidFill>
                <a:effectLst/>
                <a:ea typeface="Times New Roman" panose="02020603050405020304" pitchFamily="18" charset="0"/>
                <a:cs typeface="Times New Roman" panose="02020603050405020304" pitchFamily="18" charset="0"/>
              </a:rPr>
              <a:t> en cas de recours juridique ou en cas de problèmes avec les services, l’application ou les tiers. La définition de la responsabilité est en effet délicate si des situations de fraudes ou d’erreurs se présentent. </a:t>
            </a:r>
          </a:p>
          <a:p>
            <a:pPr algn="just">
              <a:lnSpc>
                <a:spcPts val="1650"/>
              </a:lnSpc>
              <a:spcAft>
                <a:spcPts val="800"/>
              </a:spcAft>
            </a:pPr>
            <a:r>
              <a:rPr lang="fr-FR" sz="2400" b="0" i="0" dirty="0">
                <a:solidFill>
                  <a:srgbClr val="090909"/>
                </a:solidFill>
                <a:effectLst/>
              </a:rPr>
              <a:t>La réglementation incite vivement ces établissements de paiement à cantonner les fonds qui leur sont confiés dans un établissement de crédit. Qui eux bénéficient d’une garantie d’état à hauteur de 100.000 euros. Mais il reste un flou.</a:t>
            </a:r>
            <a:endParaRPr lang="fr-CH" sz="2400" dirty="0"/>
          </a:p>
        </p:txBody>
      </p:sp>
    </p:spTree>
    <p:extLst>
      <p:ext uri="{BB962C8B-B14F-4D97-AF65-F5344CB8AC3E}">
        <p14:creationId xmlns:p14="http://schemas.microsoft.com/office/powerpoint/2010/main" val="359448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D54183-0818-4FF2-893F-123D37F775BD}"/>
              </a:ext>
            </a:extLst>
          </p:cNvPr>
          <p:cNvSpPr>
            <a:spLocks noGrp="1"/>
          </p:cNvSpPr>
          <p:nvPr>
            <p:ph type="title"/>
          </p:nvPr>
        </p:nvSpPr>
        <p:spPr/>
        <p:txBody>
          <a:bodyPr/>
          <a:lstStyle/>
          <a:p>
            <a:r>
              <a:rPr lang="fr-CH" dirty="0"/>
              <a:t>Réglementation en Suisse avec la FINMA</a:t>
            </a:r>
          </a:p>
        </p:txBody>
      </p:sp>
      <p:sp>
        <p:nvSpPr>
          <p:cNvPr id="3" name="Espace réservé du contenu 2">
            <a:extLst>
              <a:ext uri="{FF2B5EF4-FFF2-40B4-BE49-F238E27FC236}">
                <a16:creationId xmlns:a16="http://schemas.microsoft.com/office/drawing/2014/main" id="{F3279732-A85C-4325-A2A9-03E6BAFF3E9B}"/>
              </a:ext>
            </a:extLst>
          </p:cNvPr>
          <p:cNvSpPr>
            <a:spLocks noGrp="1"/>
          </p:cNvSpPr>
          <p:nvPr>
            <p:ph idx="1"/>
          </p:nvPr>
        </p:nvSpPr>
        <p:spPr>
          <a:xfrm>
            <a:off x="838200" y="1825625"/>
            <a:ext cx="7418033" cy="4351338"/>
          </a:xfrm>
        </p:spPr>
        <p:txBody>
          <a:bodyPr/>
          <a:lstStyle/>
          <a:p>
            <a:pPr>
              <a:lnSpc>
                <a:spcPct val="107000"/>
              </a:lnSpc>
              <a:spcAft>
                <a:spcPts val="800"/>
              </a:spcAft>
            </a:pPr>
            <a:r>
              <a:rPr lang="fr-CH" sz="1800" kern="100" dirty="0">
                <a:solidFill>
                  <a:srgbClr val="292E32"/>
                </a:solidFill>
                <a:latin typeface="Georgia" panose="02040502050405020303" pitchFamily="18" charset="0"/>
                <a:ea typeface="Calibri" panose="020F0502020204030204" pitchFamily="34" charset="0"/>
                <a:cs typeface="Times New Roman" panose="02020603050405020304" pitchFamily="18" charset="0"/>
              </a:rPr>
              <a:t>En Suisse: En</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trée en vigueur le 1er</a:t>
            </a:r>
            <a:r>
              <a:rPr lang="fr-CH" sz="1800" kern="100" dirty="0">
                <a:solidFill>
                  <a:srgbClr val="292E3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janvier 2019 de la </a:t>
            </a:r>
            <a:r>
              <a:rPr lang="fr-CH" sz="1800" kern="100" dirty="0">
                <a:solidFill>
                  <a:srgbClr val="292E32"/>
                </a:solidFill>
                <a:effectLst/>
                <a:latin typeface="Georgia" panose="02040502050405020303" pitchFamily="18" charset="0"/>
                <a:ea typeface="Calibri" panose="020F0502020204030204" pitchFamily="34" charset="0"/>
                <a:cs typeface="Georgia" panose="02040502050405020303" pitchFamily="18" charset="0"/>
              </a:rPr>
              <a:t>«</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licence fintech</a:t>
            </a:r>
            <a:r>
              <a:rPr lang="fr-CH" sz="1800" kern="100" dirty="0">
                <a:solidFill>
                  <a:srgbClr val="292E32"/>
                </a:solidFill>
                <a:effectLst/>
                <a:latin typeface="Georgia" panose="02040502050405020303" pitchFamily="18" charset="0"/>
                <a:ea typeface="Calibri" panose="020F0502020204030204" pitchFamily="34" charset="0"/>
                <a:cs typeface="Georgia" panose="02040502050405020303" pitchFamily="18" charset="0"/>
              </a:rPr>
              <a:t>»</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 avec une r</a:t>
            </a:r>
            <a:r>
              <a:rPr lang="fr-CH" sz="1800" kern="100" dirty="0">
                <a:solidFill>
                  <a:srgbClr val="292E32"/>
                </a:solidFill>
                <a:effectLst/>
                <a:latin typeface="Georgia" panose="02040502050405020303" pitchFamily="18" charset="0"/>
                <a:ea typeface="Calibri" panose="020F0502020204030204" pitchFamily="34" charset="0"/>
                <a:cs typeface="Georgia" panose="02040502050405020303" pitchFamily="18" charset="0"/>
              </a:rPr>
              <a:t>é</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vision de l</a:t>
            </a:r>
            <a:r>
              <a:rPr lang="fr-CH" sz="1800" kern="100" dirty="0">
                <a:solidFill>
                  <a:srgbClr val="292E32"/>
                </a:solidFill>
                <a:effectLst/>
                <a:latin typeface="Georgia" panose="02040502050405020303" pitchFamily="18" charset="0"/>
                <a:ea typeface="Calibri" panose="020F0502020204030204" pitchFamily="34" charset="0"/>
                <a:cs typeface="Georgia" panose="02040502050405020303" pitchFamily="18" charset="0"/>
              </a:rPr>
              <a:t>’</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ordonnance sur les banques. Cela permet à la </a:t>
            </a:r>
            <a:r>
              <a:rPr lang="fr-CH" sz="1800" kern="100" dirty="0" err="1">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Finma</a:t>
            </a:r>
            <a:r>
              <a:rPr lang="fr-CH" sz="1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 d’attribuer des licences allégées aux institutions jugées innovantes, </a:t>
            </a:r>
            <a:r>
              <a:rPr lang="fr-CH" sz="1800" b="1"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pour autant qu’elles acceptent moins de 100</a:t>
            </a:r>
            <a:r>
              <a:rPr lang="fr-CH" sz="1800" b="1" kern="100" dirty="0">
                <a:solidFill>
                  <a:srgbClr val="292E32"/>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CH" sz="1800" b="1"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millions de francs de d</a:t>
            </a:r>
            <a:r>
              <a:rPr lang="fr-CH" sz="1800" b="1" kern="100" dirty="0">
                <a:solidFill>
                  <a:srgbClr val="292E32"/>
                </a:solidFill>
                <a:effectLst/>
                <a:latin typeface="Georgia" panose="02040502050405020303" pitchFamily="18" charset="0"/>
                <a:ea typeface="Calibri" panose="020F0502020204030204" pitchFamily="34" charset="0"/>
                <a:cs typeface="Georgia" panose="02040502050405020303" pitchFamily="18" charset="0"/>
              </a:rPr>
              <a:t>é</a:t>
            </a:r>
            <a:r>
              <a:rPr lang="fr-CH" sz="1800" b="1"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pôt de la clientèle et ne rémunèrent pas celle-ci.</a:t>
            </a:r>
            <a:endParaRPr lang="fr-CH" sz="18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CH" dirty="0"/>
          </a:p>
        </p:txBody>
      </p:sp>
    </p:spTree>
    <p:extLst>
      <p:ext uri="{BB962C8B-B14F-4D97-AF65-F5344CB8AC3E}">
        <p14:creationId xmlns:p14="http://schemas.microsoft.com/office/powerpoint/2010/main" val="368800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07FCC5-85A5-4AF4-9FB8-713F0242D17C}"/>
              </a:ext>
            </a:extLst>
          </p:cNvPr>
          <p:cNvSpPr>
            <a:spLocks noGrp="1"/>
          </p:cNvSpPr>
          <p:nvPr>
            <p:ph type="title"/>
          </p:nvPr>
        </p:nvSpPr>
        <p:spPr>
          <a:xfrm>
            <a:off x="163262" y="365125"/>
            <a:ext cx="3423317" cy="5627302"/>
          </a:xfrm>
        </p:spPr>
        <p:txBody>
          <a:bodyPr>
            <a:normAutofit/>
          </a:bodyPr>
          <a:lstStyle/>
          <a:p>
            <a:r>
              <a:rPr lang="fr-CH" dirty="0"/>
              <a:t>16 </a:t>
            </a:r>
            <a:r>
              <a:rPr lang="fr-CH" dirty="0" err="1"/>
              <a:t>Néobanques</a:t>
            </a:r>
            <a:r>
              <a:rPr lang="fr-CH" dirty="0"/>
              <a:t> disponibles en Suisse et leur notations</a:t>
            </a:r>
          </a:p>
        </p:txBody>
      </p:sp>
      <p:pic>
        <p:nvPicPr>
          <p:cNvPr id="9" name="Espace réservé du contenu 8">
            <a:extLst>
              <a:ext uri="{FF2B5EF4-FFF2-40B4-BE49-F238E27FC236}">
                <a16:creationId xmlns:a16="http://schemas.microsoft.com/office/drawing/2014/main" id="{476F7D58-CBF4-67EA-825B-433DE586981D}"/>
              </a:ext>
            </a:extLst>
          </p:cNvPr>
          <p:cNvPicPr>
            <a:picLocks noGrp="1" noChangeAspect="1"/>
          </p:cNvPicPr>
          <p:nvPr>
            <p:ph idx="1"/>
          </p:nvPr>
        </p:nvPicPr>
        <p:blipFill>
          <a:blip r:embed="rId2"/>
          <a:stretch>
            <a:fillRect/>
          </a:stretch>
        </p:blipFill>
        <p:spPr>
          <a:xfrm>
            <a:off x="3448973" y="257452"/>
            <a:ext cx="5987989" cy="8469158"/>
          </a:xfrm>
        </p:spPr>
      </p:pic>
    </p:spTree>
    <p:extLst>
      <p:ext uri="{BB962C8B-B14F-4D97-AF65-F5344CB8AC3E}">
        <p14:creationId xmlns:p14="http://schemas.microsoft.com/office/powerpoint/2010/main" val="151941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C57220-745C-91C4-BE1A-8F96A0B90364}"/>
              </a:ext>
            </a:extLst>
          </p:cNvPr>
          <p:cNvSpPr>
            <a:spLocks noGrp="1"/>
          </p:cNvSpPr>
          <p:nvPr>
            <p:ph type="title"/>
          </p:nvPr>
        </p:nvSpPr>
        <p:spPr/>
        <p:txBody>
          <a:bodyPr/>
          <a:lstStyle/>
          <a:p>
            <a:r>
              <a:rPr lang="fr-CH" dirty="0"/>
              <a:t>16 </a:t>
            </a:r>
            <a:r>
              <a:rPr lang="fr-CH" dirty="0" err="1"/>
              <a:t>néobanques</a:t>
            </a:r>
            <a:r>
              <a:rPr lang="fr-CH" dirty="0"/>
              <a:t> et notation (Suite)</a:t>
            </a:r>
          </a:p>
        </p:txBody>
      </p:sp>
      <p:pic>
        <p:nvPicPr>
          <p:cNvPr id="5" name="Espace réservé du contenu 4">
            <a:extLst>
              <a:ext uri="{FF2B5EF4-FFF2-40B4-BE49-F238E27FC236}">
                <a16:creationId xmlns:a16="http://schemas.microsoft.com/office/drawing/2014/main" id="{9DE762C7-FD16-7AB5-4A99-C0F78F9873B6}"/>
              </a:ext>
            </a:extLst>
          </p:cNvPr>
          <p:cNvPicPr>
            <a:picLocks noGrp="1" noChangeAspect="1"/>
          </p:cNvPicPr>
          <p:nvPr>
            <p:ph idx="1"/>
          </p:nvPr>
        </p:nvPicPr>
        <p:blipFill>
          <a:blip r:embed="rId2"/>
          <a:stretch>
            <a:fillRect/>
          </a:stretch>
        </p:blipFill>
        <p:spPr>
          <a:xfrm>
            <a:off x="1890019" y="1825625"/>
            <a:ext cx="8411961" cy="4351338"/>
          </a:xfrm>
        </p:spPr>
      </p:pic>
    </p:spTree>
    <p:extLst>
      <p:ext uri="{BB962C8B-B14F-4D97-AF65-F5344CB8AC3E}">
        <p14:creationId xmlns:p14="http://schemas.microsoft.com/office/powerpoint/2010/main" val="252146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9BCC13-DC5E-719D-27B0-C43D9E817934}"/>
              </a:ext>
            </a:extLst>
          </p:cNvPr>
          <p:cNvSpPr>
            <a:spLocks noGrp="1"/>
          </p:cNvSpPr>
          <p:nvPr>
            <p:ph type="title"/>
          </p:nvPr>
        </p:nvSpPr>
        <p:spPr/>
        <p:txBody>
          <a:bodyPr/>
          <a:lstStyle/>
          <a:p>
            <a:r>
              <a:rPr lang="fr-CH" dirty="0"/>
              <a:t>Conclusion</a:t>
            </a:r>
          </a:p>
        </p:txBody>
      </p:sp>
      <p:sp>
        <p:nvSpPr>
          <p:cNvPr id="3" name="Espace réservé du contenu 2">
            <a:extLst>
              <a:ext uri="{FF2B5EF4-FFF2-40B4-BE49-F238E27FC236}">
                <a16:creationId xmlns:a16="http://schemas.microsoft.com/office/drawing/2014/main" id="{254AC30F-F656-4EC2-1D04-2BD5E266FB3C}"/>
              </a:ext>
            </a:extLst>
          </p:cNvPr>
          <p:cNvSpPr>
            <a:spLocks noGrp="1"/>
          </p:cNvSpPr>
          <p:nvPr>
            <p:ph idx="1"/>
          </p:nvPr>
        </p:nvSpPr>
        <p:spPr>
          <a:xfrm>
            <a:off x="838200" y="1825624"/>
            <a:ext cx="10515600" cy="4797117"/>
          </a:xfrm>
        </p:spPr>
        <p:txBody>
          <a:bodyPr>
            <a:normAutofit lnSpcReduction="10000"/>
          </a:bodyPr>
          <a:lstStyle/>
          <a:p>
            <a:r>
              <a:rPr lang="fr-CH" sz="2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L’utilisation de ces </a:t>
            </a:r>
            <a:r>
              <a:rPr lang="fr-CH" sz="2800" kern="100" dirty="0" err="1">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néobanques</a:t>
            </a:r>
            <a:r>
              <a:rPr lang="fr-CH" sz="2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 est très pratique et profitable en complément de la banque traditionnelle. </a:t>
            </a:r>
          </a:p>
          <a:p>
            <a:r>
              <a:rPr lang="fr-CH" kern="100" dirty="0">
                <a:solidFill>
                  <a:srgbClr val="292E32"/>
                </a:solidFill>
                <a:latin typeface="Georgia" panose="02040502050405020303" pitchFamily="18" charset="0"/>
                <a:ea typeface="Calibri" panose="020F0502020204030204" pitchFamily="34" charset="0"/>
                <a:cs typeface="Times New Roman" panose="02020603050405020304" pitchFamily="18" charset="0"/>
              </a:rPr>
              <a:t>«Combo gagnant»: utilisation des </a:t>
            </a:r>
            <a:r>
              <a:rPr lang="fr-CH" kern="100" dirty="0" err="1">
                <a:solidFill>
                  <a:srgbClr val="292E32"/>
                </a:solidFill>
                <a:latin typeface="Georgia" panose="02040502050405020303" pitchFamily="18" charset="0"/>
                <a:ea typeface="Calibri" panose="020F0502020204030204" pitchFamily="34" charset="0"/>
                <a:cs typeface="Times New Roman" panose="02020603050405020304" pitchFamily="18" charset="0"/>
              </a:rPr>
              <a:t>néobanques</a:t>
            </a:r>
            <a:r>
              <a:rPr lang="fr-CH" kern="100" dirty="0">
                <a:solidFill>
                  <a:srgbClr val="292E32"/>
                </a:solidFill>
                <a:latin typeface="Georgia" panose="02040502050405020303" pitchFamily="18" charset="0"/>
                <a:ea typeface="Calibri" panose="020F0502020204030204" pitchFamily="34" charset="0"/>
                <a:cs typeface="Times New Roman" panose="02020603050405020304" pitchFamily="18" charset="0"/>
              </a:rPr>
              <a:t> pour cartes bancaires, changes, fonctionnalités et utilisation de la banque traditionnelle pour crédits, placements et l’humain. Le compte de la banque traditionnelle alimentant celui de la </a:t>
            </a:r>
            <a:r>
              <a:rPr lang="fr-CH" kern="100" dirty="0" err="1">
                <a:solidFill>
                  <a:srgbClr val="292E32"/>
                </a:solidFill>
                <a:latin typeface="Georgia" panose="02040502050405020303" pitchFamily="18" charset="0"/>
                <a:ea typeface="Calibri" panose="020F0502020204030204" pitchFamily="34" charset="0"/>
                <a:cs typeface="Times New Roman" panose="02020603050405020304" pitchFamily="18" charset="0"/>
              </a:rPr>
              <a:t>néobanque</a:t>
            </a:r>
            <a:r>
              <a:rPr lang="fr-CH" kern="100" dirty="0">
                <a:solidFill>
                  <a:srgbClr val="292E32"/>
                </a:solidFill>
                <a:latin typeface="Georgia" panose="02040502050405020303" pitchFamily="18" charset="0"/>
                <a:ea typeface="Calibri" panose="020F0502020204030204" pitchFamily="34" charset="0"/>
                <a:cs typeface="Times New Roman" panose="02020603050405020304" pitchFamily="18" charset="0"/>
              </a:rPr>
              <a:t> qui n’aura jamais d’encours important par sécurité.</a:t>
            </a:r>
          </a:p>
          <a:p>
            <a:r>
              <a:rPr lang="fr-CH" sz="2800" kern="100" dirty="0">
                <a:solidFill>
                  <a:srgbClr val="292E32"/>
                </a:solidFill>
                <a:effectLst/>
                <a:latin typeface="Georgia" panose="02040502050405020303" pitchFamily="18" charset="0"/>
                <a:ea typeface="Calibri" panose="020F0502020204030204" pitchFamily="34" charset="0"/>
                <a:cs typeface="Times New Roman" panose="02020603050405020304" pitchFamily="18" charset="0"/>
              </a:rPr>
              <a:t>Actuellement, le client type de ces banques est un homme jeune disposant d’une bonne formation et d’un revenu élevé. Il est à parier qu’elles vont se démocratiser et remplacer à terme la banque traditionnelle en offrant crédit et réglementation adéquate.</a:t>
            </a:r>
            <a:endParaRPr lang="fr-CH"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CH" dirty="0"/>
          </a:p>
        </p:txBody>
      </p:sp>
    </p:spTree>
    <p:extLst>
      <p:ext uri="{BB962C8B-B14F-4D97-AF65-F5344CB8AC3E}">
        <p14:creationId xmlns:p14="http://schemas.microsoft.com/office/powerpoint/2010/main" val="23458435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2272</TotalTime>
  <Words>720</Words>
  <Application>Microsoft Office PowerPoint</Application>
  <PresentationFormat>Grand écran</PresentationFormat>
  <Paragraphs>55</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agrandirnarrow</vt:lpstr>
      <vt:lpstr>Arial</vt:lpstr>
      <vt:lpstr>Calibri</vt:lpstr>
      <vt:lpstr>Calibri Light</vt:lpstr>
      <vt:lpstr>Georgia</vt:lpstr>
      <vt:lpstr>Söhne</vt:lpstr>
      <vt:lpstr>Tahoma</vt:lpstr>
      <vt:lpstr>Times New Roman</vt:lpstr>
      <vt:lpstr>Thème Office</vt:lpstr>
      <vt:lpstr>Les Néobanques  Révolution dans le secteur financier</vt:lpstr>
      <vt:lpstr>Plan</vt:lpstr>
      <vt:lpstr> </vt:lpstr>
      <vt:lpstr>Avantages et inconvénients</vt:lpstr>
      <vt:lpstr>Avantages et inconvénients</vt:lpstr>
      <vt:lpstr>Réglementation en Suisse avec la FINMA</vt:lpstr>
      <vt:lpstr>16 Néobanques disponibles en Suisse et leur notations</vt:lpstr>
      <vt:lpstr>16 néobanques et notation (Suite)</vt:lpstr>
      <vt:lpstr>Conclusion</vt:lpstr>
      <vt:lpstr>MERCI DE VOTRE ATTENTION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 WIFI Logtag</dc:title>
  <dc:creator>Emmanuel MOUFLARD</dc:creator>
  <cp:lastModifiedBy>Emmanuel MOUFLARD</cp:lastModifiedBy>
  <cp:revision>45</cp:revision>
  <dcterms:created xsi:type="dcterms:W3CDTF">2020-06-15T15:42:23Z</dcterms:created>
  <dcterms:modified xsi:type="dcterms:W3CDTF">2023-08-31T22:53:20Z</dcterms:modified>
</cp:coreProperties>
</file>