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58" r:id="rId4"/>
    <p:sldId id="260" r:id="rId5"/>
    <p:sldId id="259" r:id="rId6"/>
    <p:sldId id="262" r:id="rId7"/>
    <p:sldId id="261" r:id="rId8"/>
    <p:sldId id="263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216D107-86CF-B680-C2F1-64B0B247B9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9DC8F24-A400-060B-3C6A-2683CB9946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C2440-C7B9-4FD4-8B50-75255A5C684D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EE91824-98AD-4EA8-9E57-6B85190E25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CH"/>
              <a:t>Ecube, 1ier septembre 2023, Puidoux</a:t>
            </a:r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80D42A6-941A-B678-625E-F1673A0E042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2C610F-B2C5-4FE9-B4D1-DBD75BD72F8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30212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80654-11C0-4E6D-A7A8-E47595360A9B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CH"/>
              <a:t>Ecube, 1ier septembre 2023, Puidoux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6EFF60-4ECF-4F9B-82E3-97A1BE54550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03366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C0B847-064D-B2B5-AA9A-A755532C5A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6A033F9-0C79-F275-2BA4-B275BE4B01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B0B8D8-1EA7-05A4-BBA6-E5935AEFB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BBFD3-A332-457E-9EF9-6D66FBA202CE}" type="datetime1">
              <a:rPr lang="en-GB" smtClean="0"/>
              <a:t>31/08/2023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E738B6-BC22-D8A8-55FE-7472F2063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Ecube, 1ier septembre 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E33F8B-8F20-32E8-B712-04EE77E8D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4312-E0A0-4807-8C42-EE68DA1E637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373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7D32A8-1B8B-E68E-54D8-E11FF4B12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534594C-2C75-3DE8-797A-2F6B460A4A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81D89A-9C46-7BD7-5BEB-DBE6DAE61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0183-0D49-43FF-B033-418D6E4055CD}" type="datetime1">
              <a:rPr lang="en-GB" smtClean="0"/>
              <a:t>31/08/2023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C0C7D0-1A96-B7D6-DBEF-840BC4EAC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Ecube, 1ier septembre 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F84B27-EF3E-6606-749F-A18254CAE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4312-E0A0-4807-8C42-EE68DA1E637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202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856E982-66B6-895D-7374-614D2D1AF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6F4895A-ED9F-6474-888A-82D138DDDF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7E064F-EAB7-7F12-045D-6CE6AE606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7DD4-B65A-46EC-B33F-B46631268A68}" type="datetime1">
              <a:rPr lang="en-GB" smtClean="0"/>
              <a:t>31/08/2023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94513B-9DCA-BC90-D42C-87DD4710F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Ecube, 1ier septembre 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B68CFB-606B-14E8-1F7C-DBB83FD7F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4312-E0A0-4807-8C42-EE68DA1E637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916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D27B8F-570A-BEDF-C5BD-6FFE4CF2A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FD3064-9208-2069-5E73-07862E046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25BEB5-A3D2-9737-1134-484943E7B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FDD53-8D59-45C2-82DB-2C9DED2373FD}" type="datetime1">
              <a:rPr lang="en-GB" smtClean="0"/>
              <a:t>31/08/2023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320771-951E-69F1-88A6-11466F21C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Ecube, 1ier septembre 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8B0643-D031-84EA-EF24-768E61288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4312-E0A0-4807-8C42-EE68DA1E637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093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824D33-C20C-EA9F-08F2-B5BBF64D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58420E3-9F51-472B-5B7A-C3819E705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EE7F1D-D788-D0A9-47C0-E32AF890B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06CBE-608A-4594-AE1B-BB29264044CF}" type="datetime1">
              <a:rPr lang="en-GB" smtClean="0"/>
              <a:t>31/08/2023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6C5C6C-CD47-D268-4889-97F86B550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Ecube, 1ier septembre 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896B86-0C82-61AB-71E5-22C1D2B8E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4312-E0A0-4807-8C42-EE68DA1E637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10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BC84E6-A99C-8224-D5AC-50EDCBBF6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5765C2-8CBE-632F-EAD5-4E38C088B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16511C8-C08D-7AA0-D379-B9BC0342C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0C7B9D-52B6-067F-6277-915590A0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6B06-BEB2-4171-A0AC-73D49E821E0B}" type="datetime1">
              <a:rPr lang="en-GB" smtClean="0"/>
              <a:t>31/08/2023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56575C-2821-7158-E782-3C61AA898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Ecube, 1ier septembre 2023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8888F4-F977-1CCC-CF05-6F6D08E7E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4312-E0A0-4807-8C42-EE68DA1E637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104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7393BC-D6F1-3A13-F2F1-A3CF5706B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C2C66AB-0D6D-B6F1-7F0B-DF01F7D738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8DEA756-1CC9-5463-84CD-F9D1FE1D76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A358A92-B8E2-BB8B-47FB-195DD73585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9EADD36-39C0-20B2-BE47-F2BEF5C9BA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57329F1-5B70-AC9E-625A-00A853D59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7FA05-82FB-4EF9-82FB-FABDC080FFC0}" type="datetime1">
              <a:rPr lang="en-GB" smtClean="0"/>
              <a:t>31/08/2023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B9D5907-2C93-F83C-FC29-396C7E2AB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Ecube, 1ier septembre 2023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478DA66-C68C-5F9E-87C3-8EABE4A28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4312-E0A0-4807-8C42-EE68DA1E637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179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B775AC-A8EC-D1FE-DD39-236F37541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B61EE1D-3EDC-9736-09BA-B022DA500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857EB-9502-4953-B9BD-89CB7A368C88}" type="datetime1">
              <a:rPr lang="en-GB" smtClean="0"/>
              <a:t>31/08/2023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645E1E6-3ED5-A143-1E42-E8FB6296A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Ecube, 1ier septembre 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821F91A-0A23-4035-4BE9-12E56FE22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4312-E0A0-4807-8C42-EE68DA1E637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015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D6D3535-16C3-F27B-B1E3-65BCC915A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C8541-9507-44EA-A8FD-667EA9F3C499}" type="datetime1">
              <a:rPr lang="en-GB" smtClean="0"/>
              <a:t>31/08/2023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749CD71-5EC3-2906-4F0B-41DF715B7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Ecube, 1ier septembre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47C44AA-8079-BDFD-751F-09C811D1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4312-E0A0-4807-8C42-EE68DA1E637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812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D6CA66-F797-68FF-241B-EE6E9C93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2FD575-2E08-A25B-543E-3ADA336E8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4970C3-8770-5799-47DC-BF406CCE9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DC97BF9-0B4C-96FC-2992-142AF2A6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230D-630B-474C-A191-713BAF5B1C14}" type="datetime1">
              <a:rPr lang="en-GB" smtClean="0"/>
              <a:t>31/08/2023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71D1C6B-1B3E-FFBF-D639-A548CF94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Ecube, 1ier septembre 2023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603672-D183-88BA-4410-5C2B42029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4312-E0A0-4807-8C42-EE68DA1E637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369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4EDF5F-80AA-6D76-09A4-FD89CC1B3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047A5D6-09B6-0D9A-C968-D4CDC43D9C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AF26FC5-E5F4-9995-20B7-197261543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7520649-E7EC-C03B-8577-274FB4485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2360B-258A-4E07-B419-B48CDDB0FF4A}" type="datetime1">
              <a:rPr lang="en-GB" smtClean="0"/>
              <a:t>31/08/2023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58BE2E9-128D-E738-EC62-CC742F04F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Ecube, 1ier septembre 2023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6F25ACB-188F-F40B-34BB-47A55DF47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4312-E0A0-4807-8C42-EE68DA1E637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139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D117549-37DD-78CD-7E10-381AFA782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6E2899-37FF-4A28-A7C8-39C342CDE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AA1149-739F-4C79-D363-E4606BC40A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35700-CDBF-438C-84FC-A92DE12FD1F8}" type="datetime1">
              <a:rPr lang="en-GB" smtClean="0"/>
              <a:t>31/08/2023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89699F-5A7C-19EC-8FA3-03839465BF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Ecube, 1ier septembre 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F3C555-5BDC-C250-1141-09075A5EE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54312-E0A0-4807-8C42-EE68DA1E637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08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684A75-C9DA-7DCB-7FF7-32270687BC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Installation </a:t>
            </a:r>
            <a:r>
              <a:rPr lang="en-GB" dirty="0" err="1"/>
              <a:t>solaires</a:t>
            </a:r>
            <a:r>
              <a:rPr lang="en-GB" dirty="0"/>
              <a:t> </a:t>
            </a:r>
            <a:r>
              <a:rPr lang="en-GB" dirty="0" err="1"/>
              <a:t>thermique</a:t>
            </a:r>
            <a:r>
              <a:rPr lang="en-GB" dirty="0"/>
              <a:t> et </a:t>
            </a:r>
            <a:r>
              <a:rPr lang="en-GB" dirty="0" err="1"/>
              <a:t>photovoltaïque</a:t>
            </a:r>
            <a:endParaRPr lang="en-GB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DD15327-B4D0-49C6-0CA0-CFDE4B035B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/>
              <a:t>Weinmann</a:t>
            </a:r>
            <a:r>
              <a:rPr lang="en-GB" dirty="0"/>
              <a:t>, Veysonnaz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0C236D0-9A21-8FDE-1E49-C17EB4ECE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Ecube, 1ier septembre 2023</a:t>
            </a:r>
          </a:p>
        </p:txBody>
      </p:sp>
    </p:spTree>
    <p:extLst>
      <p:ext uri="{BB962C8B-B14F-4D97-AF65-F5344CB8AC3E}">
        <p14:creationId xmlns:p14="http://schemas.microsoft.com/office/powerpoint/2010/main" val="3686812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bâtiment, montagne, arbre&#10;&#10;Description générée automatiquement">
            <a:extLst>
              <a:ext uri="{FF2B5EF4-FFF2-40B4-BE49-F238E27FC236}">
                <a16:creationId xmlns:a16="http://schemas.microsoft.com/office/drawing/2014/main" id="{9529D70B-216D-929B-48CE-10C25D389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218" y="435632"/>
            <a:ext cx="7893171" cy="5919879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FEAE09E-E41A-AD37-5D98-7E8901F11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Ecube, 1ier septembre 2023</a:t>
            </a:r>
          </a:p>
        </p:txBody>
      </p:sp>
    </p:spTree>
    <p:extLst>
      <p:ext uri="{BB962C8B-B14F-4D97-AF65-F5344CB8AC3E}">
        <p14:creationId xmlns:p14="http://schemas.microsoft.com/office/powerpoint/2010/main" val="1779258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12DA5C1-A719-C7F7-2F8B-38DB7134F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Ecube, 1ier septembre 2023</a:t>
            </a:r>
          </a:p>
        </p:txBody>
      </p:sp>
      <p:pic>
        <p:nvPicPr>
          <p:cNvPr id="6" name="Image 5" descr="Une image contenant texte, diagramme, carte, ligne&#10;&#10;Description générée automatiquement">
            <a:extLst>
              <a:ext uri="{FF2B5EF4-FFF2-40B4-BE49-F238E27FC236}">
                <a16:creationId xmlns:a16="http://schemas.microsoft.com/office/drawing/2014/main" id="{D691E3EC-FCAA-FB7C-83D6-F3C87E68A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83" y="136525"/>
            <a:ext cx="6860559" cy="581314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9ECFC6A-53A8-FF40-6211-55041719A1A7}"/>
              </a:ext>
            </a:extLst>
          </p:cNvPr>
          <p:cNvSpPr txBox="1"/>
          <p:nvPr/>
        </p:nvSpPr>
        <p:spPr>
          <a:xfrm>
            <a:off x="7167419" y="517236"/>
            <a:ext cx="472901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Installation </a:t>
            </a:r>
            <a:r>
              <a:rPr lang="fr-CH" sz="2800" dirty="0"/>
              <a:t>thermique</a:t>
            </a:r>
            <a:endParaRPr lang="en-GB" sz="2800" dirty="0"/>
          </a:p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fr-CH" sz="2000" dirty="0"/>
              <a:t>Accumulateur</a:t>
            </a:r>
            <a:r>
              <a:rPr lang="en-GB" sz="2000" dirty="0"/>
              <a:t> de </a:t>
            </a:r>
            <a:r>
              <a:rPr lang="en-GB" sz="2000" dirty="0" err="1"/>
              <a:t>chaleur</a:t>
            </a:r>
            <a:r>
              <a:rPr lang="en-GB" sz="2000" dirty="0"/>
              <a:t> Jenni de 980 litres</a:t>
            </a:r>
          </a:p>
          <a:p>
            <a:pPr marL="285750" indent="-285750">
              <a:buFontTx/>
              <a:buChar char="-"/>
            </a:pPr>
            <a:r>
              <a:rPr lang="en-GB" sz="2000" dirty="0" err="1"/>
              <a:t>Rossnagel</a:t>
            </a:r>
            <a:r>
              <a:rPr lang="en-GB" sz="2000" dirty="0"/>
              <a:t> Inox de 160 litres pour </a:t>
            </a:r>
            <a:r>
              <a:rPr lang="en-GB" sz="2000" dirty="0" err="1"/>
              <a:t>l’ECS</a:t>
            </a:r>
            <a:endParaRPr lang="en-GB" sz="2000" dirty="0"/>
          </a:p>
          <a:p>
            <a:pPr marL="285750" indent="-285750">
              <a:buFontTx/>
              <a:buChar char="-"/>
            </a:pPr>
            <a:r>
              <a:rPr lang="en-GB" sz="2000" dirty="0"/>
              <a:t>Installation </a:t>
            </a:r>
            <a:r>
              <a:rPr lang="en-GB" sz="2000" dirty="0" err="1"/>
              <a:t>solaire</a:t>
            </a:r>
            <a:r>
              <a:rPr lang="en-GB" sz="2000" dirty="0"/>
              <a:t> </a:t>
            </a:r>
            <a:r>
              <a:rPr lang="en-GB" sz="2000" dirty="0" err="1"/>
              <a:t>thermique</a:t>
            </a:r>
            <a:r>
              <a:rPr lang="en-GB" sz="2000" dirty="0"/>
              <a:t> de 9 m</a:t>
            </a:r>
            <a:r>
              <a:rPr lang="en-GB" sz="2000" baseline="30000" dirty="0"/>
              <a:t>2</a:t>
            </a:r>
            <a:r>
              <a:rPr lang="en-GB" sz="2000" dirty="0"/>
              <a:t>, avec </a:t>
            </a:r>
            <a:r>
              <a:rPr lang="en-GB" sz="2000" dirty="0" err="1"/>
              <a:t>groupe</a:t>
            </a:r>
            <a:r>
              <a:rPr lang="en-GB" sz="2000" dirty="0"/>
              <a:t> de circulation </a:t>
            </a:r>
            <a:r>
              <a:rPr lang="en-GB" sz="2000" dirty="0" err="1"/>
              <a:t>solaire</a:t>
            </a:r>
            <a:r>
              <a:rPr lang="en-GB" sz="2000" dirty="0"/>
              <a:t> à charge à stratification 2 </a:t>
            </a:r>
            <a:r>
              <a:rPr lang="en-GB" sz="2000" dirty="0" err="1"/>
              <a:t>niveaux</a:t>
            </a:r>
            <a:endParaRPr lang="en-GB" sz="2000" dirty="0"/>
          </a:p>
          <a:p>
            <a:pPr marL="285750" indent="-285750">
              <a:buFontTx/>
              <a:buChar char="-"/>
            </a:pPr>
            <a:r>
              <a:rPr lang="en-GB" sz="2000" dirty="0" err="1"/>
              <a:t>Régulation</a:t>
            </a:r>
            <a:r>
              <a:rPr lang="en-GB" sz="2000" dirty="0"/>
              <a:t> de </a:t>
            </a:r>
            <a:r>
              <a:rPr lang="en-GB" sz="2000" dirty="0" err="1"/>
              <a:t>chauffage</a:t>
            </a:r>
            <a:r>
              <a:rPr lang="en-GB" sz="2000" dirty="0"/>
              <a:t> </a:t>
            </a:r>
            <a:r>
              <a:rPr lang="en-GB" sz="2000" dirty="0" err="1"/>
              <a:t>évoluée</a:t>
            </a:r>
            <a:r>
              <a:rPr lang="en-GB" sz="2000" dirty="0"/>
              <a:t> avec </a:t>
            </a:r>
            <a:r>
              <a:rPr lang="en-GB" sz="2000" dirty="0" err="1"/>
              <a:t>piquage</a:t>
            </a:r>
            <a:r>
              <a:rPr lang="en-GB" sz="2000" dirty="0"/>
              <a:t> </a:t>
            </a:r>
            <a:r>
              <a:rPr lang="en-GB" sz="2000" dirty="0" err="1"/>
              <a:t>différentiel</a:t>
            </a:r>
            <a:r>
              <a:rPr lang="en-GB" sz="2000" dirty="0"/>
              <a:t> de la </a:t>
            </a:r>
            <a:r>
              <a:rPr lang="en-GB" sz="2000" dirty="0" err="1"/>
              <a:t>chaleur</a:t>
            </a:r>
            <a:r>
              <a:rPr lang="en-GB" sz="2000" dirty="0"/>
              <a:t> dans </a:t>
            </a:r>
            <a:r>
              <a:rPr lang="en-GB" sz="2000" dirty="0" err="1"/>
              <a:t>l’accumulateur</a:t>
            </a:r>
            <a:endParaRPr lang="en-GB" sz="2000" dirty="0"/>
          </a:p>
          <a:p>
            <a:pPr marL="285750" indent="-285750">
              <a:buFontTx/>
              <a:buChar char="-"/>
            </a:pPr>
            <a:r>
              <a:rPr lang="en-GB" sz="2000" dirty="0"/>
              <a:t>Chaudière à pellets </a:t>
            </a:r>
            <a:r>
              <a:rPr lang="en-GB" sz="2000" dirty="0" err="1"/>
              <a:t>Guntamatic</a:t>
            </a:r>
            <a:r>
              <a:rPr lang="en-GB" sz="2000" dirty="0"/>
              <a:t> de 15 kW avec </a:t>
            </a:r>
            <a:r>
              <a:rPr lang="en-GB" sz="2000" dirty="0" err="1"/>
              <a:t>filtre</a:t>
            </a:r>
            <a:r>
              <a:rPr lang="en-GB" sz="2000" dirty="0"/>
              <a:t> à </a:t>
            </a:r>
            <a:r>
              <a:rPr lang="en-GB" sz="2000" dirty="0" err="1"/>
              <a:t>particules</a:t>
            </a:r>
            <a:endParaRPr lang="en-GB" sz="2000" dirty="0"/>
          </a:p>
          <a:p>
            <a:pPr marL="285750" indent="-285750">
              <a:buFontTx/>
              <a:buChar char="-"/>
            </a:pPr>
            <a:r>
              <a:rPr lang="en-GB" sz="2000" dirty="0" err="1"/>
              <a:t>Réservoir</a:t>
            </a:r>
            <a:r>
              <a:rPr lang="en-GB" sz="2000" dirty="0"/>
              <a:t> de pellets </a:t>
            </a:r>
          </a:p>
        </p:txBody>
      </p:sp>
    </p:spTree>
    <p:extLst>
      <p:ext uri="{BB962C8B-B14F-4D97-AF65-F5344CB8AC3E}">
        <p14:creationId xmlns:p14="http://schemas.microsoft.com/office/powerpoint/2010/main" val="2570084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1560CA6-A596-E699-63D7-664C1CC53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Ecube, 1ier septembre 2023</a:t>
            </a:r>
          </a:p>
        </p:txBody>
      </p:sp>
      <p:pic>
        <p:nvPicPr>
          <p:cNvPr id="4" name="Image 3" descr="Une image contenant tuyau, ingénierie, machine, Pièce auto&#10;&#10;Description générée automatiquement">
            <a:extLst>
              <a:ext uri="{FF2B5EF4-FFF2-40B4-BE49-F238E27FC236}">
                <a16:creationId xmlns:a16="http://schemas.microsoft.com/office/drawing/2014/main" id="{D80D6964-78F2-9545-6127-8FB4EC76E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7338" y="1247005"/>
            <a:ext cx="5925063" cy="3950043"/>
          </a:xfrm>
          <a:prstGeom prst="rect">
            <a:avLst/>
          </a:prstGeom>
        </p:spPr>
      </p:pic>
      <p:pic>
        <p:nvPicPr>
          <p:cNvPr id="6" name="Image 5" descr="Une image contenant Appareils électroniques, intérieur, câble, Appareil électronique&#10;&#10;Description générée automatiquement">
            <a:extLst>
              <a:ext uri="{FF2B5EF4-FFF2-40B4-BE49-F238E27FC236}">
                <a16:creationId xmlns:a16="http://schemas.microsoft.com/office/drawing/2014/main" id="{170F5612-4537-579A-5B72-9421135F6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6410" y="4467486"/>
            <a:ext cx="2060487" cy="1373658"/>
          </a:xfrm>
          <a:prstGeom prst="rect">
            <a:avLst/>
          </a:prstGeom>
        </p:spPr>
      </p:pic>
      <p:pic>
        <p:nvPicPr>
          <p:cNvPr id="8" name="Image 7" descr="Une image contenant intérieur, mur, évier, appareil de cuisine&#10;&#10;Description générée automatiquement">
            <a:extLst>
              <a:ext uri="{FF2B5EF4-FFF2-40B4-BE49-F238E27FC236}">
                <a16:creationId xmlns:a16="http://schemas.microsoft.com/office/drawing/2014/main" id="{BD6EC891-1DA8-9AAC-3A50-3C3500353B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7277" y="1036769"/>
            <a:ext cx="4553461" cy="3035641"/>
          </a:xfrm>
          <a:prstGeom prst="rect">
            <a:avLst/>
          </a:prstGeom>
        </p:spPr>
      </p:pic>
      <p:pic>
        <p:nvPicPr>
          <p:cNvPr id="10" name="Image 9" descr="Une image contenant mur, intérieur, douche, maison&#10;&#10;Description générée automatiquement">
            <a:extLst>
              <a:ext uri="{FF2B5EF4-FFF2-40B4-BE49-F238E27FC236}">
                <a16:creationId xmlns:a16="http://schemas.microsoft.com/office/drawing/2014/main" id="{FF526D41-D1BA-A203-2C1E-E4FFFC1C2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1593" y="3327058"/>
            <a:ext cx="3429000" cy="2286000"/>
          </a:xfrm>
          <a:prstGeom prst="rect">
            <a:avLst/>
          </a:prstGeom>
        </p:spPr>
      </p:pic>
      <p:pic>
        <p:nvPicPr>
          <p:cNvPr id="12" name="Image 11" descr="Une image contenant plein air, arbre, plante, bâtiment&#10;&#10;Description générée automatiquement">
            <a:extLst>
              <a:ext uri="{FF2B5EF4-FFF2-40B4-BE49-F238E27FC236}">
                <a16:creationId xmlns:a16="http://schemas.microsoft.com/office/drawing/2014/main" id="{B38DC737-75EE-5403-12B4-5BE9B97B0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666" y="277859"/>
            <a:ext cx="3189070" cy="239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95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12DA5C1-A719-C7F7-2F8B-38DB7134F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dirty="0" err="1"/>
              <a:t>Ecube</a:t>
            </a:r>
            <a:r>
              <a:rPr lang="en-GB" dirty="0"/>
              <a:t>, 1ier </a:t>
            </a:r>
            <a:r>
              <a:rPr lang="en-GB" dirty="0" err="1"/>
              <a:t>septembre</a:t>
            </a:r>
            <a:r>
              <a:rPr lang="en-GB" dirty="0"/>
              <a:t> 2023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9ECFC6A-53A8-FF40-6211-55041719A1A7}"/>
              </a:ext>
            </a:extLst>
          </p:cNvPr>
          <p:cNvSpPr txBox="1"/>
          <p:nvPr/>
        </p:nvSpPr>
        <p:spPr>
          <a:xfrm>
            <a:off x="7326039" y="517236"/>
            <a:ext cx="472901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Installation </a:t>
            </a:r>
            <a:r>
              <a:rPr lang="fr-CH" sz="2800" dirty="0"/>
              <a:t>photovoltaïque</a:t>
            </a:r>
            <a:endParaRPr lang="en-GB" sz="2800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8.385 </a:t>
            </a:r>
            <a:r>
              <a:rPr lang="en-GB" dirty="0" err="1"/>
              <a:t>kWp</a:t>
            </a:r>
            <a:r>
              <a:rPr lang="en-GB" dirty="0"/>
              <a:t> de </a:t>
            </a:r>
            <a:r>
              <a:rPr lang="en-GB" dirty="0" err="1"/>
              <a:t>panneaux</a:t>
            </a:r>
            <a:r>
              <a:rPr lang="en-GB" dirty="0"/>
              <a:t> </a:t>
            </a:r>
            <a:r>
              <a:rPr lang="en-GB" dirty="0" err="1"/>
              <a:t>intégrés</a:t>
            </a:r>
            <a:r>
              <a:rPr lang="en-GB" dirty="0"/>
              <a:t> </a:t>
            </a:r>
            <a:r>
              <a:rPr lang="en-GB" dirty="0" err="1"/>
              <a:t>MegaSlate</a:t>
            </a:r>
            <a:r>
              <a:rPr lang="en-GB" dirty="0"/>
              <a:t> Alpin L195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err="1"/>
              <a:t>Onduleur</a:t>
            </a:r>
            <a:r>
              <a:rPr lang="en-GB" dirty="0"/>
              <a:t> </a:t>
            </a:r>
            <a:r>
              <a:rPr lang="en-GB" dirty="0" err="1"/>
              <a:t>hybride</a:t>
            </a:r>
            <a:r>
              <a:rPr lang="en-GB" dirty="0"/>
              <a:t> Fronius Symo GEN24 8.0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Protection </a:t>
            </a:r>
            <a:r>
              <a:rPr lang="en-GB" dirty="0" err="1"/>
              <a:t>contre</a:t>
            </a:r>
            <a:r>
              <a:rPr lang="en-GB" dirty="0"/>
              <a:t> la </a:t>
            </a:r>
            <a:r>
              <a:rPr lang="en-GB" dirty="0" err="1"/>
              <a:t>foudre</a:t>
            </a:r>
            <a:r>
              <a:rPr lang="en-GB" dirty="0"/>
              <a:t> AC et DC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BYD Battery-Box Premium HVM 16.6, puissance de </a:t>
            </a:r>
            <a:r>
              <a:rPr lang="en-GB" dirty="0" err="1"/>
              <a:t>décharge</a:t>
            </a:r>
            <a:r>
              <a:rPr lang="en-GB" dirty="0"/>
              <a:t> 4kW et 16.6 kWh de stockage</a:t>
            </a:r>
          </a:p>
        </p:txBody>
      </p:sp>
      <p:pic>
        <p:nvPicPr>
          <p:cNvPr id="5" name="Image 4" descr="Une image contenant plein air, Matériau composite, bâtiment, gris&#10;&#10;Description générée automatiquement">
            <a:extLst>
              <a:ext uri="{FF2B5EF4-FFF2-40B4-BE49-F238E27FC236}">
                <a16:creationId xmlns:a16="http://schemas.microsoft.com/office/drawing/2014/main" id="{5C61B998-FB6C-7D52-86B6-F5EB94D95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11" y="620888"/>
            <a:ext cx="6208889" cy="46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47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12DA5C1-A719-C7F7-2F8B-38DB7134F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Ecube, 1ier septembre 2023</a:t>
            </a:r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135C4A8B-7946-651A-8FC8-6F40092ACD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9365447"/>
              </p:ext>
            </p:extLst>
          </p:nvPr>
        </p:nvGraphicFramePr>
        <p:xfrm>
          <a:off x="1544794" y="-1"/>
          <a:ext cx="9024594" cy="6377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972" imgH="5667202" progId="Acrobat.Document.DC">
                  <p:embed/>
                </p:oleObj>
              </mc:Choice>
              <mc:Fallback>
                <p:oleObj name="Acrobat Document" r:id="rId2" imgW="8019972" imgH="5667202" progId="Acrobat.Document.DC">
                  <p:embed/>
                  <p:pic>
                    <p:nvPicPr>
                      <p:cNvPr id="3" name="Objet 2">
                        <a:extLst>
                          <a:ext uri="{FF2B5EF4-FFF2-40B4-BE49-F238E27FC236}">
                            <a16:creationId xmlns:a16="http://schemas.microsoft.com/office/drawing/2014/main" id="{135C4A8B-7946-651A-8FC8-6F40092ACD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44794" y="-1"/>
                        <a:ext cx="9024594" cy="6377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3605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6C78ABC-14BA-0333-94F3-C1AD443BD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Ecube, 1ier septembre 2023</a:t>
            </a:r>
          </a:p>
        </p:txBody>
      </p:sp>
      <p:pic>
        <p:nvPicPr>
          <p:cNvPr id="16" name="Image 15" descr="Une image contenant bois, travail du bois, en bois, Planche&#10;&#10;Description générée automatiquement">
            <a:extLst>
              <a:ext uri="{FF2B5EF4-FFF2-40B4-BE49-F238E27FC236}">
                <a16:creationId xmlns:a16="http://schemas.microsoft.com/office/drawing/2014/main" id="{EBDB0E3E-B11A-3713-CEA1-F14CBFD6B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00100"/>
            <a:ext cx="5684371" cy="4263278"/>
          </a:xfrm>
          <a:prstGeom prst="rect">
            <a:avLst/>
          </a:prstGeom>
        </p:spPr>
      </p:pic>
      <p:pic>
        <p:nvPicPr>
          <p:cNvPr id="18" name="Image 17" descr="Une image contenant plein air, arbre, plante, herbe&#10;&#10;Description générée automatiquement">
            <a:extLst>
              <a:ext uri="{FF2B5EF4-FFF2-40B4-BE49-F238E27FC236}">
                <a16:creationId xmlns:a16="http://schemas.microsoft.com/office/drawing/2014/main" id="{1C24F0A5-7E54-3D31-B09D-1747FE6D0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35" y="800100"/>
            <a:ext cx="5684371" cy="426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95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6C78ABC-14BA-0333-94F3-C1AD443BD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Ecube, 1ier septembre 2023</a:t>
            </a:r>
          </a:p>
        </p:txBody>
      </p:sp>
      <p:pic>
        <p:nvPicPr>
          <p:cNvPr id="6" name="Image 5" descr="Une image contenant mur, intérieur, Matériau composite, sol&#10;&#10;Description générée automatiquement">
            <a:extLst>
              <a:ext uri="{FF2B5EF4-FFF2-40B4-BE49-F238E27FC236}">
                <a16:creationId xmlns:a16="http://schemas.microsoft.com/office/drawing/2014/main" id="{14D5CB92-B5B2-8593-1907-F2FEA7999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65152" y="1862093"/>
            <a:ext cx="3785972" cy="2839479"/>
          </a:xfrm>
          <a:prstGeom prst="rect">
            <a:avLst/>
          </a:prstGeom>
        </p:spPr>
      </p:pic>
      <p:pic>
        <p:nvPicPr>
          <p:cNvPr id="10" name="Image 9" descr="Une image contenant machine, intérieur, fils électriques, panneau de contrôle&#10;&#10;Description générée automatiquement">
            <a:extLst>
              <a:ext uri="{FF2B5EF4-FFF2-40B4-BE49-F238E27FC236}">
                <a16:creationId xmlns:a16="http://schemas.microsoft.com/office/drawing/2014/main" id="{C739BDC5-703B-0167-6DFB-925ACC86B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3088" y="1460501"/>
            <a:ext cx="5003800" cy="3335867"/>
          </a:xfrm>
          <a:prstGeom prst="rect">
            <a:avLst/>
          </a:prstGeom>
        </p:spPr>
      </p:pic>
      <p:pic>
        <p:nvPicPr>
          <p:cNvPr id="12" name="Image 11" descr="Une image contenant Appareils électroniques, machine, Appareil électronique, Ingénierie électronique&#10;&#10;Description générée automatiquement">
            <a:extLst>
              <a:ext uri="{FF2B5EF4-FFF2-40B4-BE49-F238E27FC236}">
                <a16:creationId xmlns:a16="http://schemas.microsoft.com/office/drawing/2014/main" id="{7B22688A-022A-2BA0-CF61-AFA831713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32858" y="2347677"/>
            <a:ext cx="2802466" cy="186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2999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146</Words>
  <Application>Microsoft Office PowerPoint</Application>
  <PresentationFormat>Grand écran</PresentationFormat>
  <Paragraphs>27</Paragraphs>
  <Slides>8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Thème Office</vt:lpstr>
      <vt:lpstr>Acrobat Document</vt:lpstr>
      <vt:lpstr>Installation solaires thermique et photovoltaïque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Installation solaires thermique et photovoltaïque</dc:title>
  <dc:creator>Roger Rhyner</dc:creator>
  <cp:lastModifiedBy>Charles Weinmann</cp:lastModifiedBy>
  <cp:revision>8</cp:revision>
  <dcterms:created xsi:type="dcterms:W3CDTF">2023-08-30T10:11:24Z</dcterms:created>
  <dcterms:modified xsi:type="dcterms:W3CDTF">2023-08-31T06:24:49Z</dcterms:modified>
</cp:coreProperties>
</file>